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drawings/drawing3.xml" ContentType="application/vnd.openxmlformats-officedocument.drawingml.chartshapes+xml"/>
  <Override PartName="/ppt/charts/chart11.xml" ContentType="application/vnd.openxmlformats-officedocument.drawingml.chart+xml"/>
  <Override PartName="/ppt/drawings/drawing4.xml" ContentType="application/vnd.openxmlformats-officedocument.drawingml.chartshapes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3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4.xml" ContentType="application/vnd.openxmlformats-officedocument.presentationml.notesSlide+xml"/>
  <Override PartName="/ppt/charts/chart16.xml" ContentType="application/vnd.openxmlformats-officedocument.drawingml.chart+xml"/>
  <Override PartName="/ppt/notesSlides/notesSlide5.xml" ContentType="application/vnd.openxmlformats-officedocument.presentationml.notesSlide+xml"/>
  <Override PartName="/ppt/charts/chart17.xml" ContentType="application/vnd.openxmlformats-officedocument.drawingml.chart+xml"/>
  <Override PartName="/ppt/notesSlides/notesSlide6.xml" ContentType="application/vnd.openxmlformats-officedocument.presentationml.notesSlide+xml"/>
  <Override PartName="/ppt/charts/chart18.xml" ContentType="application/vnd.openxmlformats-officedocument.drawingml.chart+xml"/>
  <Override PartName="/ppt/notesSlides/notesSlide7.xml" ContentType="application/vnd.openxmlformats-officedocument.presentationml.notesSlide+xml"/>
  <Override PartName="/ppt/charts/chart19.xml" ContentType="application/vnd.openxmlformats-officedocument.drawingml.chart+xml"/>
  <Override PartName="/ppt/drawings/drawing5.xml" ContentType="application/vnd.openxmlformats-officedocument.drawingml.chartshapes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notesSlides/notesSlide8.xml" ContentType="application/vnd.openxmlformats-officedocument.presentationml.notesSlide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notesSlides/notesSlide9.xml" ContentType="application/vnd.openxmlformats-officedocument.presentationml.notesSlide+xml"/>
  <Override PartName="/ppt/charts/chart2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390" r:id="rId2"/>
    <p:sldId id="387" r:id="rId3"/>
    <p:sldId id="522" r:id="rId4"/>
    <p:sldId id="460" r:id="rId5"/>
    <p:sldId id="466" r:id="rId6"/>
    <p:sldId id="523" r:id="rId7"/>
    <p:sldId id="464" r:id="rId8"/>
    <p:sldId id="528" r:id="rId9"/>
    <p:sldId id="509" r:id="rId10"/>
    <p:sldId id="507" r:id="rId11"/>
    <p:sldId id="498" r:id="rId12"/>
    <p:sldId id="492" r:id="rId13"/>
    <p:sldId id="467" r:id="rId14"/>
    <p:sldId id="468" r:id="rId15"/>
    <p:sldId id="499" r:id="rId16"/>
    <p:sldId id="478" r:id="rId17"/>
    <p:sldId id="502" r:id="rId18"/>
    <p:sldId id="489" r:id="rId19"/>
    <p:sldId id="505" r:id="rId20"/>
    <p:sldId id="506" r:id="rId21"/>
    <p:sldId id="520" r:id="rId22"/>
    <p:sldId id="490" r:id="rId23"/>
    <p:sldId id="485" r:id="rId24"/>
    <p:sldId id="474" r:id="rId25"/>
    <p:sldId id="519" r:id="rId26"/>
    <p:sldId id="513" r:id="rId27"/>
    <p:sldId id="514" r:id="rId28"/>
    <p:sldId id="515" r:id="rId29"/>
    <p:sldId id="516" r:id="rId30"/>
    <p:sldId id="457" r:id="rId31"/>
    <p:sldId id="531" r:id="rId32"/>
  </p:sldIdLst>
  <p:sldSz cx="9144000" cy="6858000" type="screen4x3"/>
  <p:notesSz cx="6954838" cy="9239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9E3FF"/>
    <a:srgbClr val="0033CC"/>
    <a:srgbClr val="CCFF99"/>
    <a:srgbClr val="00CC00"/>
    <a:srgbClr val="009900"/>
    <a:srgbClr val="FFCC00"/>
    <a:srgbClr val="996600"/>
    <a:srgbClr val="00330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18" autoAdjust="0"/>
    <p:restoredTop sz="94483"/>
  </p:normalViewPr>
  <p:slideViewPr>
    <p:cSldViewPr snapToGrid="0">
      <p:cViewPr varScale="1">
        <p:scale>
          <a:sx n="68" d="100"/>
          <a:sy n="68" d="100"/>
        </p:scale>
        <p:origin x="127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691013170865"/>
          <c:y val="1.7543859649122799E-2"/>
          <c:w val="0.78369318654172704"/>
          <c:h val="0.833328521434820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33CC"/>
            </a:solidFill>
            <a:ln>
              <a:noFill/>
            </a:ln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52FE-43D5-9A63-74B4FCBD0236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52FE-43D5-9A63-74B4FCBD023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52FE-43D5-9A63-74B4FCBD0236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52FE-43D5-9A63-74B4FCBD0236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52FE-43D5-9A63-74B4FCBD02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50 a 100</c:v>
                </c:pt>
                <c:pt idx="1">
                  <c:v>40 a 49</c:v>
                </c:pt>
                <c:pt idx="2">
                  <c:v>30 a 39</c:v>
                </c:pt>
                <c:pt idx="3">
                  <c:v>20 a 29</c:v>
                </c:pt>
                <c:pt idx="4">
                  <c:v>10 a 19</c:v>
                </c:pt>
                <c:pt idx="5">
                  <c:v>3 a 9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0.16</c:v>
                </c:pt>
                <c:pt idx="1">
                  <c:v>0.03</c:v>
                </c:pt>
                <c:pt idx="2">
                  <c:v>7.0000000000000007E-2</c:v>
                </c:pt>
                <c:pt idx="3">
                  <c:v>0.13</c:v>
                </c:pt>
                <c:pt idx="4">
                  <c:v>0.26</c:v>
                </c:pt>
                <c:pt idx="5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2FE-43D5-9A63-74B4FCBD02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axId val="-1488126464"/>
        <c:axId val="-1488128784"/>
      </c:barChart>
      <c:valAx>
        <c:axId val="-148812878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488126464"/>
        <c:crosses val="autoZero"/>
        <c:crossBetween val="between"/>
      </c:valAx>
      <c:catAx>
        <c:axId val="-14881264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/>
            </a:pPr>
            <a:endParaRPr lang="es-EC"/>
          </a:p>
        </c:txPr>
        <c:crossAx val="-148812878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70673349886601"/>
          <c:y val="3.6184095409126503E-2"/>
          <c:w val="0.47415135608049003"/>
          <c:h val="0.898392043099875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92D050"/>
            </a:solidFill>
          </c:spPr>
          <c:explosion val="10"/>
          <c:dPt>
            <c:idx val="0"/>
            <c:bubble3D val="0"/>
            <c:spPr>
              <a:solidFill>
                <a:srgbClr val="009900"/>
              </a:solidFill>
            </c:spPr>
            <c:extLst>
              <c:ext xmlns:c16="http://schemas.microsoft.com/office/drawing/2014/chart" uri="{C3380CC4-5D6E-409C-BE32-E72D297353CC}">
                <c16:uniqueId val="{00000001-6FA0-4D3B-9EC1-842D305F4ACD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6FA0-4D3B-9EC1-842D305F4ACD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6FA0-4D3B-9EC1-842D305F4ACD}"/>
              </c:ext>
            </c:extLst>
          </c:dPt>
          <c:dPt>
            <c:idx val="3"/>
            <c:bubble3D val="0"/>
            <c:spPr>
              <a:solidFill>
                <a:schemeClr val="accent3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6FA0-4D3B-9EC1-842D305F4ACD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9-6FA0-4D3B-9EC1-842D305F4ACD}"/>
              </c:ext>
            </c:extLst>
          </c:dPt>
          <c:dPt>
            <c:idx val="5"/>
            <c:bubble3D val="0"/>
            <c:spPr>
              <a:solidFill>
                <a:srgbClr val="66FF33"/>
              </a:solidFill>
            </c:spPr>
            <c:extLst>
              <c:ext xmlns:c16="http://schemas.microsoft.com/office/drawing/2014/chart" uri="{C3380CC4-5D6E-409C-BE32-E72D297353CC}">
                <c16:uniqueId val="{0000000B-6FA0-4D3B-9EC1-842D305F4ACD}"/>
              </c:ext>
            </c:extLst>
          </c:dPt>
          <c:dLbls>
            <c:dLbl>
              <c:idx val="0"/>
              <c:layout>
                <c:manualLayout>
                  <c:x val="-1.3227513227513201E-2"/>
                  <c:y val="1.1739264465754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A0-4D3B-9EC1-842D305F4ACD}"/>
                </c:ext>
              </c:extLst>
            </c:dLbl>
            <c:dLbl>
              <c:idx val="1"/>
              <c:layout>
                <c:manualLayout>
                  <c:x val="5.5555555555555497E-2"/>
                  <c:y val="5.869632232877430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A0-4D3B-9EC1-842D305F4AC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A0-4D3B-9EC1-842D305F4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s-EC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No/Not sure</c:v>
                </c:pt>
                <c:pt idx="2">
                  <c:v>Not sure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0.63</c:v>
                </c:pt>
                <c:pt idx="1">
                  <c:v>0.34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FA0-4D3B-9EC1-842D305F4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14"/>
      </c:pie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800"/>
      </a:pPr>
      <a:endParaRPr lang="es-EC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70673349886601"/>
          <c:y val="3.6184095409126503E-2"/>
          <c:w val="0.47415135608049003"/>
          <c:h val="0.898392043099875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92D050"/>
            </a:solidFill>
          </c:spPr>
          <c:explosion val="10"/>
          <c:dPt>
            <c:idx val="0"/>
            <c:bubble3D val="0"/>
            <c:spPr>
              <a:solidFill>
                <a:srgbClr val="009900"/>
              </a:solidFill>
            </c:spPr>
            <c:extLst>
              <c:ext xmlns:c16="http://schemas.microsoft.com/office/drawing/2014/chart" uri="{C3380CC4-5D6E-409C-BE32-E72D297353CC}">
                <c16:uniqueId val="{00000001-6FA0-4D3B-9EC1-842D305F4ACD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6FA0-4D3B-9EC1-842D305F4ACD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6FA0-4D3B-9EC1-842D305F4ACD}"/>
              </c:ext>
            </c:extLst>
          </c:dPt>
          <c:dPt>
            <c:idx val="3"/>
            <c:bubble3D val="0"/>
            <c:spPr>
              <a:solidFill>
                <a:schemeClr val="accent3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6FA0-4D3B-9EC1-842D305F4ACD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9-6FA0-4D3B-9EC1-842D305F4ACD}"/>
              </c:ext>
            </c:extLst>
          </c:dPt>
          <c:dPt>
            <c:idx val="5"/>
            <c:bubble3D val="0"/>
            <c:spPr>
              <a:solidFill>
                <a:srgbClr val="66FF33"/>
              </a:solidFill>
            </c:spPr>
            <c:extLst>
              <c:ext xmlns:c16="http://schemas.microsoft.com/office/drawing/2014/chart" uri="{C3380CC4-5D6E-409C-BE32-E72D297353CC}">
                <c16:uniqueId val="{0000000B-6FA0-4D3B-9EC1-842D305F4ACD}"/>
              </c:ext>
            </c:extLst>
          </c:dPt>
          <c:dLbls>
            <c:dLbl>
              <c:idx val="0"/>
              <c:layout>
                <c:manualLayout>
                  <c:x val="1.3227513227513201E-2"/>
                  <c:y val="0.11152301242467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A0-4D3B-9EC1-842D305F4ACD}"/>
                </c:ext>
              </c:extLst>
            </c:dLbl>
            <c:dLbl>
              <c:idx val="1"/>
              <c:layout>
                <c:manualLayout>
                  <c:x val="3.7037037037037E-2"/>
                  <c:y val="-1.07608681164752E-1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A0-4D3B-9EC1-842D305F4AC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A0-4D3B-9EC1-842D305F4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s-EC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Invertir</c:v>
                </c:pt>
                <c:pt idx="1">
                  <c:v>Guardar dinero</c:v>
                </c:pt>
                <c:pt idx="2">
                  <c:v>No está seguro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0.64</c:v>
                </c:pt>
                <c:pt idx="1">
                  <c:v>0.34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FA0-4D3B-9EC1-842D305F4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14"/>
      </c:pieChart>
    </c:plotArea>
    <c:legend>
      <c:legendPos val="r"/>
      <c:layout>
        <c:manualLayout>
          <c:xMode val="edge"/>
          <c:yMode val="edge"/>
          <c:x val="0.61904761904761896"/>
          <c:y val="0"/>
          <c:w val="0.37849539640878199"/>
          <c:h val="0.26025163621775699"/>
        </c:manualLayout>
      </c:layout>
      <c:overlay val="0"/>
      <c:txPr>
        <a:bodyPr/>
        <a:lstStyle/>
        <a:p>
          <a:pPr>
            <a:defRPr sz="1800"/>
          </a:pPr>
          <a:endParaRPr lang="es-EC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800"/>
      </a:pPr>
      <a:endParaRPr lang="es-EC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097592420802899E-2"/>
          <c:y val="0.101607955708772"/>
          <c:w val="0.42666842094004398"/>
          <c:h val="0.8573046186610859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92D050"/>
            </a:solidFill>
          </c:spPr>
          <c:explosion val="10"/>
          <c:dPt>
            <c:idx val="0"/>
            <c:bubble3D val="0"/>
            <c:spPr>
              <a:solidFill>
                <a:srgbClr val="009900"/>
              </a:solidFill>
            </c:spPr>
            <c:extLst>
              <c:ext xmlns:c16="http://schemas.microsoft.com/office/drawing/2014/chart" uri="{C3380CC4-5D6E-409C-BE32-E72D297353CC}">
                <c16:uniqueId val="{00000001-6FA0-4D3B-9EC1-842D305F4ACD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3-6FA0-4D3B-9EC1-842D305F4ACD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</c:spPr>
            <c:extLst>
              <c:ext xmlns:c16="http://schemas.microsoft.com/office/drawing/2014/chart" uri="{C3380CC4-5D6E-409C-BE32-E72D297353CC}">
                <c16:uniqueId val="{00000005-6FA0-4D3B-9EC1-842D305F4ACD}"/>
              </c:ext>
            </c:extLst>
          </c:dPt>
          <c:dPt>
            <c:idx val="3"/>
            <c:bubble3D val="0"/>
            <c:spPr>
              <a:solidFill>
                <a:schemeClr val="accent3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6FA0-4D3B-9EC1-842D305F4ACD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9-6FA0-4D3B-9EC1-842D305F4ACD}"/>
              </c:ext>
            </c:extLst>
          </c:dPt>
          <c:dPt>
            <c:idx val="5"/>
            <c:bubble3D val="0"/>
            <c:spPr>
              <a:solidFill>
                <a:srgbClr val="66FF33"/>
              </a:solidFill>
            </c:spPr>
            <c:extLst>
              <c:ext xmlns:c16="http://schemas.microsoft.com/office/drawing/2014/chart" uri="{C3380CC4-5D6E-409C-BE32-E72D297353CC}">
                <c16:uniqueId val="{0000000B-6FA0-4D3B-9EC1-842D305F4ACD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A0-4D3B-9EC1-842D305F4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s-EC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Contratar empleados</c:v>
                </c:pt>
                <c:pt idx="1">
                  <c:v>Mantener el personal estable</c:v>
                </c:pt>
                <c:pt idx="2">
                  <c:v>Reducir el número de empleados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0.17</c:v>
                </c:pt>
                <c:pt idx="1">
                  <c:v>0.76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FA0-4D3B-9EC1-842D305F4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1"/>
      </c:pieChart>
    </c:plotArea>
    <c:legend>
      <c:legendPos val="r"/>
      <c:layout>
        <c:manualLayout>
          <c:xMode val="edge"/>
          <c:yMode val="edge"/>
          <c:x val="0.57474929184785595"/>
          <c:y val="0.299351243876749"/>
          <c:w val="0.42377455992311902"/>
          <c:h val="0.45688431601915103"/>
        </c:manualLayout>
      </c:layout>
      <c:overlay val="0"/>
      <c:txPr>
        <a:bodyPr/>
        <a:lstStyle/>
        <a:p>
          <a:pPr>
            <a:defRPr sz="1800"/>
          </a:pPr>
          <a:endParaRPr lang="es-EC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338071994394399"/>
          <c:y val="1.7543859649122799E-2"/>
          <c:w val="0.60722259830643299"/>
          <c:h val="0.833328521434820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0033CC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F5D-4BC2-8E86-2B971CA4111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52FE-43D5-9A63-74B4FCBD023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52FE-43D5-9A63-74B4FCBD0236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52FE-43D5-9A63-74B4FCBD0236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52FE-43D5-9A63-74B4FCBD023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es-EC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5D-4BC2-8E86-2B971CA411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No está seguro / Se negó a responder</c:v>
                </c:pt>
                <c:pt idx="1">
                  <c:v>Ninguno</c:v>
                </c:pt>
                <c:pt idx="2">
                  <c:v>Teléfonos de línea fija</c:v>
                </c:pt>
                <c:pt idx="3">
                  <c:v>Impresoras, multifuncionales, copiadoras o escáneres</c:v>
                </c:pt>
                <c:pt idx="4">
                  <c:v>Tecnologías móviles (teléfono inteligente, tablet)</c:v>
                </c:pt>
                <c:pt idx="5">
                  <c:v>Computadores o servidores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0.02</c:v>
                </c:pt>
                <c:pt idx="1">
                  <c:v>0.31</c:v>
                </c:pt>
                <c:pt idx="2">
                  <c:v>0.09</c:v>
                </c:pt>
                <c:pt idx="3">
                  <c:v>0.14000000000000001</c:v>
                </c:pt>
                <c:pt idx="4">
                  <c:v>0.23</c:v>
                </c:pt>
                <c:pt idx="5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2FE-43D5-9A63-74B4FCBD02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axId val="-1289682784"/>
        <c:axId val="-1289684560"/>
      </c:barChart>
      <c:valAx>
        <c:axId val="-1289684560"/>
        <c:scaling>
          <c:orientation val="minMax"/>
          <c:max val="0.55000000000000004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289682784"/>
        <c:crosses val="autoZero"/>
        <c:crossBetween val="between"/>
        <c:majorUnit val="0.1"/>
      </c:valAx>
      <c:catAx>
        <c:axId val="-12896827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s-EC"/>
          </a:p>
        </c:txPr>
        <c:crossAx val="-128968456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50741677652303"/>
          <c:y val="1.7543859649122799E-2"/>
          <c:w val="0.67509590147385401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D0A-4F2D-A080-C8342740431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D0A-4F2D-A080-C834274043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</a:defRPr>
                  </a:pPr>
                  <a:endParaRPr lang="es-EC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0A-4F2D-A080-C8342740431A}"/>
                </c:ext>
              </c:extLst>
            </c:dLbl>
            <c:dLbl>
              <c:idx val="1"/>
              <c:layout>
                <c:manualLayout>
                  <c:x val="1.65912518853695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7"/>
              <c:layout>
                <c:manualLayout>
                  <c:x val="4.5248868778280304E-3"/>
                  <c:y val="-3.1828336020050001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Ninguno de estos</c:v>
                </c:pt>
                <c:pt idx="1">
                  <c:v>Tableta</c:v>
                </c:pt>
                <c:pt idx="2">
                  <c:v>Copiadora</c:v>
                </c:pt>
                <c:pt idx="3">
                  <c:v>Servicio de Nube</c:v>
                </c:pt>
                <c:pt idx="4">
                  <c:v>Escáner</c:v>
                </c:pt>
                <c:pt idx="5">
                  <c:v>WiFi</c:v>
                </c:pt>
                <c:pt idx="6">
                  <c:v>Teléfono fijo</c:v>
                </c:pt>
                <c:pt idx="7">
                  <c:v>Impresora/Multifuncional</c:v>
                </c:pt>
                <c:pt idx="8">
                  <c:v>Teléfono móvil</c:v>
                </c:pt>
                <c:pt idx="9">
                  <c:v>Laptop/computador de escritorio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0.01</c:v>
                </c:pt>
                <c:pt idx="1">
                  <c:v>0.28999999999999998</c:v>
                </c:pt>
                <c:pt idx="2">
                  <c:v>0.44</c:v>
                </c:pt>
                <c:pt idx="3">
                  <c:v>0.49</c:v>
                </c:pt>
                <c:pt idx="4">
                  <c:v>0.52</c:v>
                </c:pt>
                <c:pt idx="5">
                  <c:v>0.61</c:v>
                </c:pt>
                <c:pt idx="6">
                  <c:v>0.62</c:v>
                </c:pt>
                <c:pt idx="7">
                  <c:v>0.65</c:v>
                </c:pt>
                <c:pt idx="8">
                  <c:v>0.65</c:v>
                </c:pt>
                <c:pt idx="9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overlap val="100"/>
        <c:axId val="-1326987472"/>
        <c:axId val="-1326989680"/>
      </c:barChart>
      <c:valAx>
        <c:axId val="-1326989680"/>
        <c:scaling>
          <c:orientation val="minMax"/>
          <c:max val="0.85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326987472"/>
        <c:crosses val="autoZero"/>
        <c:crossBetween val="between"/>
      </c:valAx>
      <c:catAx>
        <c:axId val="-132698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/>
            </a:pPr>
            <a:endParaRPr lang="es-EC"/>
          </a:p>
        </c:txPr>
        <c:crossAx val="-1326989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712587216158195E-2"/>
          <c:y val="5.9575908274623599E-2"/>
          <c:w val="0.47415135608049003"/>
          <c:h val="0.898392043099875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92D050"/>
            </a:solidFill>
          </c:spPr>
          <c:explosion val="10"/>
          <c:dPt>
            <c:idx val="0"/>
            <c:bubble3D val="0"/>
            <c:spPr>
              <a:solidFill>
                <a:srgbClr val="009900"/>
              </a:solidFill>
            </c:spPr>
            <c:extLst>
              <c:ext xmlns:c16="http://schemas.microsoft.com/office/drawing/2014/chart" uri="{C3380CC4-5D6E-409C-BE32-E72D297353CC}">
                <c16:uniqueId val="{00000001-6FA0-4D3B-9EC1-842D305F4ACD}"/>
              </c:ext>
            </c:extLst>
          </c:dPt>
          <c:dPt>
            <c:idx val="1"/>
            <c:bubble3D val="0"/>
            <c:explosion val="3"/>
            <c:spPr>
              <a:solidFill>
                <a:srgbClr val="C0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6FA0-4D3B-9EC1-842D305F4ACD}"/>
              </c:ext>
            </c:extLst>
          </c:dPt>
          <c:dPt>
            <c:idx val="2"/>
            <c:bubble3D val="0"/>
            <c:spPr>
              <a:solidFill>
                <a:srgbClr val="DAEDEF"/>
              </a:solidFill>
            </c:spPr>
            <c:extLst>
              <c:ext xmlns:c16="http://schemas.microsoft.com/office/drawing/2014/chart" uri="{C3380CC4-5D6E-409C-BE32-E72D297353CC}">
                <c16:uniqueId val="{00000005-6FA0-4D3B-9EC1-842D305F4ACD}"/>
              </c:ext>
            </c:extLst>
          </c:dPt>
          <c:dPt>
            <c:idx val="3"/>
            <c:bubble3D val="0"/>
            <c:spPr>
              <a:solidFill>
                <a:schemeClr val="accent3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6FA0-4D3B-9EC1-842D305F4ACD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9-6FA0-4D3B-9EC1-842D305F4ACD}"/>
              </c:ext>
            </c:extLst>
          </c:dPt>
          <c:dPt>
            <c:idx val="5"/>
            <c:bubble3D val="0"/>
            <c:spPr>
              <a:solidFill>
                <a:srgbClr val="66FF33"/>
              </a:solidFill>
            </c:spPr>
            <c:extLst>
              <c:ext xmlns:c16="http://schemas.microsoft.com/office/drawing/2014/chart" uri="{C3380CC4-5D6E-409C-BE32-E72D297353CC}">
                <c16:uniqueId val="{0000000B-6FA0-4D3B-9EC1-842D305F4ACD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A0-4D3B-9EC1-842D305F4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s-EC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0.65</c:v>
                </c:pt>
                <c:pt idx="1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FA0-4D3B-9EC1-842D305F4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25"/>
      </c:pieChart>
    </c:plotArea>
    <c:legend>
      <c:legendPos val="r"/>
      <c:layout>
        <c:manualLayout>
          <c:xMode val="edge"/>
          <c:yMode val="edge"/>
          <c:x val="0.6947622953118312"/>
          <c:y val="5.1854998388359351E-2"/>
          <c:w val="0.17095114056231181"/>
          <c:h val="0.29902219459409679"/>
        </c:manualLayout>
      </c:layout>
      <c:overlay val="0"/>
      <c:txPr>
        <a:bodyPr/>
        <a:lstStyle/>
        <a:p>
          <a:pPr>
            <a:defRPr sz="2000"/>
          </a:pPr>
          <a:endParaRPr lang="es-EC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50741677652303"/>
          <c:y val="1.7543859649122799E-2"/>
          <c:w val="0.67509590147385401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D0A-4F2D-A080-C8342740431A}"/>
              </c:ext>
            </c:extLst>
          </c:dPt>
          <c:dPt>
            <c:idx val="6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7-3417-41DC-80A5-318D57FD1BB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D0A-4F2D-A080-C8342740431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D0A-4F2D-A080-C834274043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No está seguro</c:v>
                </c:pt>
                <c:pt idx="1">
                  <c:v>31% o más</c:v>
                </c:pt>
                <c:pt idx="2">
                  <c:v>21 - 30%</c:v>
                </c:pt>
                <c:pt idx="3">
                  <c:v>11 - 20%</c:v>
                </c:pt>
                <c:pt idx="4">
                  <c:v>6- 10%</c:v>
                </c:pt>
                <c:pt idx="5">
                  <c:v>1 - 5%</c:v>
                </c:pt>
                <c:pt idx="6">
                  <c:v>0%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0.21</c:v>
                </c:pt>
                <c:pt idx="1">
                  <c:v>0.11</c:v>
                </c:pt>
                <c:pt idx="2">
                  <c:v>0.03</c:v>
                </c:pt>
                <c:pt idx="3">
                  <c:v>0.06</c:v>
                </c:pt>
                <c:pt idx="4">
                  <c:v>7.0000000000000007E-2</c:v>
                </c:pt>
                <c:pt idx="5">
                  <c:v>0.09</c:v>
                </c:pt>
                <c:pt idx="6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overlap val="100"/>
        <c:axId val="-1288602848"/>
        <c:axId val="-1288613632"/>
      </c:barChart>
      <c:valAx>
        <c:axId val="-128861363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288602848"/>
        <c:crosses val="autoZero"/>
        <c:crossBetween val="between"/>
      </c:valAx>
      <c:catAx>
        <c:axId val="-12886028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s-EC"/>
          </a:p>
        </c:txPr>
        <c:crossAx val="-12886136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583924181422998"/>
          <c:y val="1.7543859649122799E-2"/>
          <c:w val="0.61476407643614694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D0A-4F2D-A080-C8342740431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D0A-4F2D-A080-C8342740431A}"/>
              </c:ext>
            </c:extLst>
          </c:dPt>
          <c:dLbls>
            <c:dLbl>
              <c:idx val="0"/>
              <c:layout>
                <c:manualLayout>
                  <c:x val="2.7149321266968299E-2"/>
                  <c:y val="-2.777777777777780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0A-4F2D-A080-C8342740431A}"/>
                </c:ext>
              </c:extLst>
            </c:dLbl>
            <c:dLbl>
              <c:idx val="1"/>
              <c:layout>
                <c:manualLayout>
                  <c:x val="2.7149321266968299E-2"/>
                  <c:y val="-1.0185067526416E-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</a:defRPr>
                  </a:pPr>
                  <a:endParaRPr lang="es-EC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7"/>
              <c:layout>
                <c:manualLayout>
                  <c:x val="4.5248868778280304E-3"/>
                  <c:y val="-3.1828336020050001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Ninguno de estos</c:v>
                </c:pt>
                <c:pt idx="1">
                  <c:v>Otro tipo</c:v>
                </c:pt>
                <c:pt idx="2">
                  <c:v>Una aplicación de mapas geográficos</c:v>
                </c:pt>
                <c:pt idx="3">
                  <c:v>Una aplicación de flujo de efectivo</c:v>
                </c:pt>
                <c:pt idx="4">
                  <c:v>Una aplicación de videoconferencias</c:v>
                </c:pt>
                <c:pt idx="5">
                  <c:v>Una aplicación de nómina o pago de cheques</c:v>
                </c:pt>
                <c:pt idx="6">
                  <c:v>Una aplicación de seguimiento de inventario</c:v>
                </c:pt>
                <c:pt idx="7">
                  <c:v>Una aplicación de documentos de oficina</c:v>
                </c:pt>
                <c:pt idx="8">
                  <c:v>Una aplicación bancaria</c:v>
                </c:pt>
                <c:pt idx="9">
                  <c:v>Una aplicación de facturación</c:v>
                </c:pt>
                <c:pt idx="10">
                  <c:v>Una aplicación social como Facebook,Twitter</c:v>
                </c:pt>
                <c:pt idx="11">
                  <c:v>Una aplicación de voz/texto, como Whatsapp</c:v>
                </c:pt>
                <c:pt idx="12">
                  <c:v>Una aplicación de correo electrónico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1.2999999999999999E-2</c:v>
                </c:pt>
                <c:pt idx="1">
                  <c:v>0.01</c:v>
                </c:pt>
                <c:pt idx="2">
                  <c:v>0.25</c:v>
                </c:pt>
                <c:pt idx="3">
                  <c:v>0.26</c:v>
                </c:pt>
                <c:pt idx="4">
                  <c:v>0.28000000000000003</c:v>
                </c:pt>
                <c:pt idx="5">
                  <c:v>0.38</c:v>
                </c:pt>
                <c:pt idx="6">
                  <c:v>0.38</c:v>
                </c:pt>
                <c:pt idx="7">
                  <c:v>0.4</c:v>
                </c:pt>
                <c:pt idx="8">
                  <c:v>0.52</c:v>
                </c:pt>
                <c:pt idx="9">
                  <c:v>0.53</c:v>
                </c:pt>
                <c:pt idx="10">
                  <c:v>0.68</c:v>
                </c:pt>
                <c:pt idx="11">
                  <c:v>0.72</c:v>
                </c:pt>
                <c:pt idx="12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overlap val="100"/>
        <c:axId val="-1458616000"/>
        <c:axId val="-1458618752"/>
      </c:barChart>
      <c:valAx>
        <c:axId val="-145861875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458616000"/>
        <c:crosses val="autoZero"/>
        <c:crossBetween val="between"/>
        <c:majorUnit val="0.1"/>
      </c:valAx>
      <c:catAx>
        <c:axId val="-1458616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/>
            </a:pPr>
            <a:endParaRPr lang="es-EC"/>
          </a:p>
        </c:txPr>
        <c:crossAx val="-145861875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405945297561789"/>
          <c:y val="1.7543859649122799E-2"/>
          <c:w val="0.75654386527475925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D0A-4F2D-A080-C8342740431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D0A-4F2D-A080-C834274043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Ninguna </c:v>
                </c:pt>
                <c:pt idx="1">
                  <c:v>Otras</c:v>
                </c:pt>
                <c:pt idx="2">
                  <c:v>Pinterest</c:v>
                </c:pt>
                <c:pt idx="3">
                  <c:v>LinkedIn</c:v>
                </c:pt>
                <c:pt idx="4">
                  <c:v>YouTube</c:v>
                </c:pt>
                <c:pt idx="5">
                  <c:v>Twitter</c:v>
                </c:pt>
                <c:pt idx="6">
                  <c:v>Instagram</c:v>
                </c:pt>
                <c:pt idx="7">
                  <c:v>Facebook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0.32</c:v>
                </c:pt>
                <c:pt idx="1">
                  <c:v>0.03</c:v>
                </c:pt>
                <c:pt idx="2">
                  <c:v>0.04</c:v>
                </c:pt>
                <c:pt idx="3">
                  <c:v>0.05</c:v>
                </c:pt>
                <c:pt idx="4">
                  <c:v>0.08</c:v>
                </c:pt>
                <c:pt idx="5">
                  <c:v>0.16</c:v>
                </c:pt>
                <c:pt idx="6">
                  <c:v>0.32</c:v>
                </c:pt>
                <c:pt idx="7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overlap val="100"/>
        <c:axId val="-1326987472"/>
        <c:axId val="-1326989680"/>
      </c:barChart>
      <c:valAx>
        <c:axId val="-1326989680"/>
        <c:scaling>
          <c:orientation val="minMax"/>
          <c:max val="0.70000000000000007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326987472"/>
        <c:crosses val="autoZero"/>
        <c:crossBetween val="between"/>
      </c:valAx>
      <c:catAx>
        <c:axId val="-132698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s-EC"/>
          </a:p>
        </c:txPr>
        <c:crossAx val="-1326989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1970691163604E-2"/>
          <c:y val="0.13742690058479501"/>
          <c:w val="0.90779333138913199"/>
          <c:h val="0.649410369756411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Sí, esencial</c:v>
                </c:pt>
              </c:strCache>
            </c:strRef>
          </c:tx>
          <c:spPr>
            <a:solidFill>
              <a:srgbClr val="0099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9900"/>
              </a:solidFill>
              <a:ln>
                <a:solidFill>
                  <a:srgbClr val="A3A3E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0-22D2-4DA8-9B2D-A2B64D24817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Sheet1!$B$2:$B$3</c:f>
              <c:numCache>
                <c:formatCode>0%</c:formatCode>
                <c:ptCount val="2"/>
                <c:pt idx="0">
                  <c:v>0.28000000000000003</c:v>
                </c:pt>
                <c:pt idx="1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7B-4C65-BAD1-EA5D02EE08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Sí, no es esencial</c:v>
                </c:pt>
              </c:strCache>
            </c:strRef>
          </c:tx>
          <c:spPr>
            <a:solidFill>
              <a:srgbClr val="CCFF6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Sheet1!$C$2:$C$3</c:f>
              <c:numCache>
                <c:formatCode>0%</c:formatCode>
                <c:ptCount val="2"/>
                <c:pt idx="0">
                  <c:v>0.13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7B-4C65-BAD1-EA5D02EE084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FFCC0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Sheet1!$D$2:$D$3</c:f>
              <c:numCache>
                <c:formatCode>0%</c:formatCode>
                <c:ptCount val="2"/>
                <c:pt idx="0">
                  <c:v>0.55000000000000004</c:v>
                </c:pt>
                <c:pt idx="1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7B-4C65-BAD1-EA5D02EE084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 está seguro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Sheet1!$E$2:$E$3</c:f>
              <c:numCache>
                <c:formatCode>0%</c:formatCode>
                <c:ptCount val="2"/>
                <c:pt idx="0">
                  <c:v>0.04</c:v>
                </c:pt>
                <c:pt idx="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07-405D-A927-B105F6E436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1458659568"/>
        <c:axId val="-1458662320"/>
      </c:barChart>
      <c:valAx>
        <c:axId val="-1458662320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458659568"/>
        <c:crosses val="autoZero"/>
        <c:crossBetween val="between"/>
      </c:valAx>
      <c:catAx>
        <c:axId val="-14586595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1458662320"/>
        <c:crosses val="autoZero"/>
        <c:auto val="0"/>
        <c:lblAlgn val="ctr"/>
        <c:lblOffset val="0"/>
        <c:noMultiLvlLbl val="0"/>
      </c:catAx>
    </c:plotArea>
    <c:legend>
      <c:legendPos val="t"/>
      <c:layout>
        <c:manualLayout>
          <c:xMode val="edge"/>
          <c:yMode val="edge"/>
          <c:x val="8.3333333333333329E-2"/>
          <c:y val="2.3391812865497075E-2"/>
          <c:w val="0.7319169825993973"/>
          <c:h val="8.1155546346180413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800" b="1"/>
          </a:pPr>
          <a:endParaRPr lang="es-EC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93203974503186"/>
          <c:y val="1.75439632545932E-2"/>
          <c:w val="0.65798837645294339"/>
          <c:h val="0.885506999125109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EB2-48F3-977F-BD0950A82F64}"/>
              </c:ext>
            </c:extLst>
          </c:dPt>
          <c:dLbls>
            <c:dLbl>
              <c:idx val="1"/>
              <c:layout>
                <c:manualLayout>
                  <c:x val="-3.4569541929430792E-2"/>
                  <c:y val="2.7777777777776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2"/>
              <c:layout>
                <c:manualLayout>
                  <c:x val="-3.7586133181316164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s-EC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Otro</c:v>
                </c:pt>
                <c:pt idx="1">
                  <c:v>Minería/petróleo</c:v>
                </c:pt>
                <c:pt idx="2">
                  <c:v>Agricultura/Pesca/Silvicultura</c:v>
                </c:pt>
                <c:pt idx="3">
                  <c:v>Tecnología</c:v>
                </c:pt>
                <c:pt idx="4">
                  <c:v>Salud</c:v>
                </c:pt>
                <c:pt idx="5">
                  <c:v>Bienes raíces/Construcción</c:v>
                </c:pt>
                <c:pt idx="6">
                  <c:v>Fabricación</c:v>
                </c:pt>
                <c:pt idx="7">
                  <c:v>Turismo/Hospitalidad</c:v>
                </c:pt>
                <c:pt idx="8">
                  <c:v>Minorista/ Mayorista</c:v>
                </c:pt>
                <c:pt idx="9">
                  <c:v>Servicios Profesionales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0.02</c:v>
                </c:pt>
                <c:pt idx="1">
                  <c:v>0.01</c:v>
                </c:pt>
                <c:pt idx="2">
                  <c:v>0.01</c:v>
                </c:pt>
                <c:pt idx="3">
                  <c:v>0.02</c:v>
                </c:pt>
                <c:pt idx="4">
                  <c:v>0.05</c:v>
                </c:pt>
                <c:pt idx="5">
                  <c:v>0.06</c:v>
                </c:pt>
                <c:pt idx="6">
                  <c:v>0.1</c:v>
                </c:pt>
                <c:pt idx="7">
                  <c:v>0.24</c:v>
                </c:pt>
                <c:pt idx="8">
                  <c:v>0.25</c:v>
                </c:pt>
                <c:pt idx="9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8"/>
        <c:axId val="-1327389424"/>
        <c:axId val="-1327392176"/>
      </c:barChart>
      <c:valAx>
        <c:axId val="-1327392176"/>
        <c:scaling>
          <c:orientation val="minMax"/>
          <c:max val="0.3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327389424"/>
        <c:crosses val="autoZero"/>
        <c:crossBetween val="between"/>
      </c:valAx>
      <c:catAx>
        <c:axId val="-13273894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/>
            </a:pPr>
            <a:endParaRPr lang="es-EC"/>
          </a:p>
        </c:txPr>
        <c:crossAx val="-1327392176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933654126567E-2"/>
          <c:y val="9.9415204678362498E-2"/>
          <c:w val="0.86149703509283604"/>
          <c:h val="0.649410369756411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 preocupa mucho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  <a:latin typeface="+mn-lt"/>
                      <a:cs typeface="Arial" pitchFamily="34" charset="0"/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E8C-4A3E-9007-A61AFB5572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  <a:latin typeface="+mn-lt"/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Sheet1!$B$2:$B$3</c:f>
              <c:numCache>
                <c:formatCode>0%</c:formatCode>
                <c:ptCount val="2"/>
                <c:pt idx="0">
                  <c:v>0.2525</c:v>
                </c:pt>
                <c:pt idx="1">
                  <c:v>0.35249999999999998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7B-4C65-BAD1-EA5D02EE08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 preocupa parte del tiempo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  <a:latin typeface="+mn-lt"/>
                    <a:cs typeface="Arial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Sheet1!$C$2:$C$3</c:f>
              <c:numCache>
                <c:formatCode>0%</c:formatCode>
                <c:ptCount val="2"/>
                <c:pt idx="0">
                  <c:v>0.30249999999999999</c:v>
                </c:pt>
                <c:pt idx="1">
                  <c:v>0.34250000000000003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7B-4C65-BAD1-EA5D02EE084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Nada en absoluto</c:v>
                </c:pt>
              </c:strCache>
            </c:strRef>
          </c:tx>
          <c:spPr>
            <a:solidFill>
              <a:srgbClr val="00CC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ysClr val="windowText" lastClr="000000"/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Sheet1!$D$2:$D$3</c:f>
              <c:numCache>
                <c:formatCode>0%</c:formatCode>
                <c:ptCount val="2"/>
                <c:pt idx="0">
                  <c:v>0.3725</c:v>
                </c:pt>
                <c:pt idx="1">
                  <c:v>0.26250000000000001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7B-4C65-BAD1-EA5D02EE084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 está seguro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Sheet1!$E$2:$E$3</c:f>
              <c:numCache>
                <c:formatCode>0%</c:formatCode>
                <c:ptCount val="2"/>
                <c:pt idx="0">
                  <c:v>7.2499999999999995E-2</c:v>
                </c:pt>
                <c:pt idx="1">
                  <c:v>4.2500000000000003E-2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7B-4C65-BAD1-EA5D02EE0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8"/>
        <c:overlap val="100"/>
        <c:axId val="-1289126944"/>
        <c:axId val="-1289129696"/>
      </c:barChart>
      <c:valAx>
        <c:axId val="-1289129696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289126944"/>
        <c:crosses val="autoZero"/>
        <c:crossBetween val="between"/>
      </c:valAx>
      <c:catAx>
        <c:axId val="-1289126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1289129696"/>
        <c:crosses val="autoZero"/>
        <c:auto val="1"/>
        <c:lblAlgn val="ctr"/>
        <c:lblOffset val="0"/>
        <c:noMultiLvlLbl val="0"/>
      </c:catAx>
    </c:plotArea>
    <c:legend>
      <c:legendPos val="t"/>
      <c:layout>
        <c:manualLayout>
          <c:xMode val="edge"/>
          <c:yMode val="edge"/>
          <c:x val="4.7839506172839504E-2"/>
          <c:y val="1.3844467375542487E-2"/>
          <c:w val="0.88062153689122202"/>
          <c:h val="0.13646774859998589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800" b="1"/>
          </a:pPr>
          <a:endParaRPr lang="es-EC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712587216158195E-2"/>
          <c:y val="5.9575908274623599E-2"/>
          <c:w val="0.47415135608049003"/>
          <c:h val="0.898392043099875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92D050"/>
            </a:solidFill>
          </c:spPr>
          <c:explosion val="10"/>
          <c:dPt>
            <c:idx val="0"/>
            <c:bubble3D val="0"/>
            <c:spPr>
              <a:solidFill>
                <a:srgbClr val="D10B21"/>
              </a:solidFill>
            </c:spPr>
            <c:extLst>
              <c:ext xmlns:c16="http://schemas.microsoft.com/office/drawing/2014/chart" uri="{C3380CC4-5D6E-409C-BE32-E72D297353CC}">
                <c16:uniqueId val="{00000001-6FA0-4D3B-9EC1-842D305F4ACD}"/>
              </c:ext>
            </c:extLst>
          </c:dPt>
          <c:dPt>
            <c:idx val="1"/>
            <c:bubble3D val="0"/>
            <c:spPr>
              <a:solidFill>
                <a:srgbClr val="009900"/>
              </a:solidFill>
            </c:spPr>
            <c:extLst>
              <c:ext xmlns:c16="http://schemas.microsoft.com/office/drawing/2014/chart" uri="{C3380CC4-5D6E-409C-BE32-E72D297353CC}">
                <c16:uniqueId val="{00000003-6FA0-4D3B-9EC1-842D305F4ACD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6FA0-4D3B-9EC1-842D305F4ACD}"/>
              </c:ext>
            </c:extLst>
          </c:dPt>
          <c:dPt>
            <c:idx val="3"/>
            <c:bubble3D val="0"/>
            <c:spPr>
              <a:solidFill>
                <a:schemeClr val="accent3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6FA0-4D3B-9EC1-842D305F4ACD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9-6FA0-4D3B-9EC1-842D305F4ACD}"/>
              </c:ext>
            </c:extLst>
          </c:dPt>
          <c:dPt>
            <c:idx val="5"/>
            <c:bubble3D val="0"/>
            <c:spPr>
              <a:solidFill>
                <a:srgbClr val="66FF33"/>
              </a:solidFill>
            </c:spPr>
            <c:extLst>
              <c:ext xmlns:c16="http://schemas.microsoft.com/office/drawing/2014/chart" uri="{C3380CC4-5D6E-409C-BE32-E72D297353CC}">
                <c16:uniqueId val="{0000000B-6FA0-4D3B-9EC1-842D305F4ACD}"/>
              </c:ext>
            </c:extLst>
          </c:dPt>
          <c:dLbls>
            <c:dLbl>
              <c:idx val="0"/>
              <c:layout>
                <c:manualLayout>
                  <c:x val="-3.6138489832783803E-2"/>
                  <c:y val="1.461988304093569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A0-4D3B-9EC1-842D305F4ACD}"/>
                </c:ext>
              </c:extLst>
            </c:dLbl>
            <c:dLbl>
              <c:idx val="1"/>
              <c:layout>
                <c:manualLayout>
                  <c:x val="0.13556318421743899"/>
                  <c:y val="-9.941520467836270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A0-4D3B-9EC1-842D305F4AC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A0-4D3B-9EC1-842D305F4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s-EC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Sí</c:v>
                </c:pt>
                <c:pt idx="1">
                  <c:v>No</c:v>
                </c:pt>
                <c:pt idx="2">
                  <c:v>No está seguro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0.84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FA0-4D3B-9EC1-842D305F4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25"/>
      </c:pieChart>
    </c:plotArea>
    <c:legend>
      <c:legendPos val="r"/>
      <c:layout>
        <c:manualLayout>
          <c:xMode val="edge"/>
          <c:yMode val="edge"/>
          <c:x val="0.64841543586911965"/>
          <c:y val="7.5246811253856419E-2"/>
          <c:w val="0.187007142794751"/>
          <c:h val="0.39843739927245936"/>
        </c:manualLayout>
      </c:layout>
      <c:overlay val="0"/>
      <c:txPr>
        <a:bodyPr/>
        <a:lstStyle/>
        <a:p>
          <a:pPr>
            <a:defRPr sz="2000"/>
          </a:pPr>
          <a:endParaRPr lang="es-EC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784527499673387"/>
          <c:y val="1.7543859649122799E-2"/>
          <c:w val="0.52275804325364306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D0A-4F2D-A080-C8342740431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D0A-4F2D-A080-C834274043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es-EC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0A-4F2D-A080-C8342740431A}"/>
                </c:ext>
              </c:extLst>
            </c:dLbl>
            <c:dLbl>
              <c:idx val="1"/>
              <c:layout>
                <c:manualLayout>
                  <c:x val="1.65912518853695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7"/>
              <c:layout>
                <c:manualLayout>
                  <c:x val="4.5248868778280304E-3"/>
                  <c:y val="-3.1828336020050001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No está seguro</c:v>
                </c:pt>
                <c:pt idx="1">
                  <c:v>Ninguna medida de seguridad</c:v>
                </c:pt>
                <c:pt idx="2">
                  <c:v>Otras medidas</c:v>
                </c:pt>
                <c:pt idx="3">
                  <c:v>Capacitar a los empleados</c:v>
                </c:pt>
                <c:pt idx="4">
                  <c:v>Cifrar información confidencial</c:v>
                </c:pt>
                <c:pt idx="5">
                  <c:v>Utilizar copias de seguridad remotas /en la nube</c:v>
                </c:pt>
                <c:pt idx="6">
                  <c:v>Instalar y actualizar el software de seguridad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7.0000000000000007E-2</c:v>
                </c:pt>
                <c:pt idx="1">
                  <c:v>0.32</c:v>
                </c:pt>
                <c:pt idx="2">
                  <c:v>0.11</c:v>
                </c:pt>
                <c:pt idx="3">
                  <c:v>0.1</c:v>
                </c:pt>
                <c:pt idx="4">
                  <c:v>0.12</c:v>
                </c:pt>
                <c:pt idx="5">
                  <c:v>0.16</c:v>
                </c:pt>
                <c:pt idx="6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overlap val="100"/>
        <c:axId val="-1326987472"/>
        <c:axId val="-1326989680"/>
      </c:barChart>
      <c:valAx>
        <c:axId val="-1326989680"/>
        <c:scaling>
          <c:orientation val="minMax"/>
          <c:max val="0.5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326987472"/>
        <c:crosses val="autoZero"/>
        <c:crossBetween val="between"/>
      </c:valAx>
      <c:catAx>
        <c:axId val="-132698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s-EC"/>
          </a:p>
        </c:txPr>
        <c:crossAx val="-1326989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50741677652303"/>
          <c:y val="1.7543859649122799E-2"/>
          <c:w val="0.67509590147385401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D0A-4F2D-A080-C8342740431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D0A-4F2D-A080-C8342740431A}"/>
              </c:ext>
            </c:extLst>
          </c:dPt>
          <c:dLbls>
            <c:dLbl>
              <c:idx val="0"/>
              <c:layout>
                <c:manualLayout>
                  <c:x val="7.5414781297133702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0A-4F2D-A080-C8342740431A}"/>
                </c:ext>
              </c:extLst>
            </c:dLbl>
            <c:dLbl>
              <c:idx val="1"/>
              <c:layout>
                <c:manualLayout>
                  <c:x val="7.5414781297133702E-3"/>
                  <c:y val="-5.55555555555565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7"/>
              <c:layout>
                <c:manualLayout>
                  <c:x val="4.5248868778280304E-3"/>
                  <c:y val="-3.1828336020050001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100%</c:v>
                </c:pt>
                <c:pt idx="1">
                  <c:v>75% - 99%</c:v>
                </c:pt>
                <c:pt idx="2">
                  <c:v>51% - 74%</c:v>
                </c:pt>
                <c:pt idx="3">
                  <c:v>50%</c:v>
                </c:pt>
                <c:pt idx="4">
                  <c:v>25% - 49%</c:v>
                </c:pt>
                <c:pt idx="5">
                  <c:v>1% - 24%</c:v>
                </c:pt>
                <c:pt idx="6">
                  <c:v>Ninguno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0.04</c:v>
                </c:pt>
                <c:pt idx="1">
                  <c:v>0.12</c:v>
                </c:pt>
                <c:pt idx="2">
                  <c:v>0.18</c:v>
                </c:pt>
                <c:pt idx="3">
                  <c:v>0.2</c:v>
                </c:pt>
                <c:pt idx="4">
                  <c:v>0.25</c:v>
                </c:pt>
                <c:pt idx="5">
                  <c:v>0.19</c:v>
                </c:pt>
                <c:pt idx="6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1488102112"/>
        <c:axId val="-1488104432"/>
      </c:barChart>
      <c:valAx>
        <c:axId val="-1488104432"/>
        <c:scaling>
          <c:orientation val="minMax"/>
          <c:max val="0.30000000000000004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488102112"/>
        <c:crosses val="autoZero"/>
        <c:crossBetween val="between"/>
      </c:valAx>
      <c:catAx>
        <c:axId val="-14881021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s-EC"/>
          </a:p>
        </c:txPr>
        <c:crossAx val="-14881044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50741677652303"/>
          <c:y val="1.7543859649122799E-2"/>
          <c:w val="0.67509590147385401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D0A-4F2D-A080-C8342740431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D0A-4F2D-A080-C8342740431A}"/>
              </c:ext>
            </c:extLst>
          </c:dPt>
          <c:dLbls>
            <c:dLbl>
              <c:idx val="0"/>
              <c:layout>
                <c:manualLayout>
                  <c:x val="7.5414781297133702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0A-4F2D-A080-C8342740431A}"/>
                </c:ext>
              </c:extLst>
            </c:dLbl>
            <c:dLbl>
              <c:idx val="1"/>
              <c:layout>
                <c:manualLayout>
                  <c:x val="7.5414781297133702E-3"/>
                  <c:y val="-5.55555555555565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7"/>
              <c:layout>
                <c:manualLayout>
                  <c:x val="4.5248868778280304E-3"/>
                  <c:y val="-3.1828336020050001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100%</c:v>
                </c:pt>
                <c:pt idx="1">
                  <c:v>75% - 99%</c:v>
                </c:pt>
                <c:pt idx="2">
                  <c:v>51% - 74%</c:v>
                </c:pt>
                <c:pt idx="3">
                  <c:v>50%</c:v>
                </c:pt>
                <c:pt idx="4">
                  <c:v>25% - 49%</c:v>
                </c:pt>
                <c:pt idx="5">
                  <c:v>1% - 24%</c:v>
                </c:pt>
                <c:pt idx="6">
                  <c:v>None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0.09</c:v>
                </c:pt>
                <c:pt idx="1">
                  <c:v>0.1</c:v>
                </c:pt>
                <c:pt idx="2">
                  <c:v>0.1</c:v>
                </c:pt>
                <c:pt idx="3">
                  <c:v>0.28000000000000003</c:v>
                </c:pt>
                <c:pt idx="4">
                  <c:v>0.18</c:v>
                </c:pt>
                <c:pt idx="5">
                  <c:v>0.14000000000000001</c:v>
                </c:pt>
                <c:pt idx="6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1488102112"/>
        <c:axId val="-1488104432"/>
      </c:barChart>
      <c:valAx>
        <c:axId val="-1488104432"/>
        <c:scaling>
          <c:orientation val="minMax"/>
          <c:max val="0.30000000000000004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488102112"/>
        <c:crosses val="autoZero"/>
        <c:crossBetween val="between"/>
      </c:valAx>
      <c:catAx>
        <c:axId val="-14881021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s-EC"/>
          </a:p>
        </c:txPr>
        <c:crossAx val="-14881044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80026103358819"/>
          <c:y val="4.7880001841875026E-2"/>
          <c:w val="0.47415135608049003"/>
          <c:h val="0.898392043099875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92D050"/>
            </a:solidFill>
          </c:spPr>
          <c:explosion val="10"/>
          <c:dPt>
            <c:idx val="0"/>
            <c:bubble3D val="0"/>
            <c:spPr>
              <a:solidFill>
                <a:srgbClr val="009900"/>
              </a:solidFill>
            </c:spPr>
            <c:extLst>
              <c:ext xmlns:c16="http://schemas.microsoft.com/office/drawing/2014/chart" uri="{C3380CC4-5D6E-409C-BE32-E72D297353CC}">
                <c16:uniqueId val="{00000001-6FA0-4D3B-9EC1-842D305F4ACD}"/>
              </c:ext>
            </c:extLst>
          </c:dPt>
          <c:dPt>
            <c:idx val="1"/>
            <c:bubble3D val="0"/>
            <c:explosion val="3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6FA0-4D3B-9EC1-842D305F4ACD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6FA0-4D3B-9EC1-842D305F4ACD}"/>
              </c:ext>
            </c:extLst>
          </c:dPt>
          <c:dPt>
            <c:idx val="3"/>
            <c:bubble3D val="0"/>
            <c:spPr>
              <a:solidFill>
                <a:schemeClr val="accent3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6FA0-4D3B-9EC1-842D305F4ACD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9-6FA0-4D3B-9EC1-842D305F4ACD}"/>
              </c:ext>
            </c:extLst>
          </c:dPt>
          <c:dPt>
            <c:idx val="5"/>
            <c:bubble3D val="0"/>
            <c:spPr>
              <a:solidFill>
                <a:srgbClr val="66FF33"/>
              </a:solidFill>
            </c:spPr>
            <c:extLst>
              <c:ext xmlns:c16="http://schemas.microsoft.com/office/drawing/2014/chart" uri="{C3380CC4-5D6E-409C-BE32-E72D297353CC}">
                <c16:uniqueId val="{0000000B-6FA0-4D3B-9EC1-842D305F4ACD}"/>
              </c:ext>
            </c:extLst>
          </c:dPt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A0-4D3B-9EC1-842D305F4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s-EC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Sí</c:v>
                </c:pt>
                <c:pt idx="1">
                  <c:v>No</c:v>
                </c:pt>
                <c:pt idx="2">
                  <c:v>No está seguro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0.42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FA0-4D3B-9EC1-842D305F4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25"/>
      </c:pieChart>
    </c:plotArea>
    <c:legend>
      <c:legendPos val="r"/>
      <c:layout>
        <c:manualLayout>
          <c:xMode val="edge"/>
          <c:yMode val="edge"/>
          <c:x val="0.72541466321012482"/>
          <c:y val="0.30331698669245294"/>
          <c:w val="0.20306314502719067"/>
          <c:h val="0.44522102500345351"/>
        </c:manualLayout>
      </c:layout>
      <c:overlay val="0"/>
      <c:txPr>
        <a:bodyPr/>
        <a:lstStyle/>
        <a:p>
          <a:pPr>
            <a:defRPr sz="2000"/>
          </a:pPr>
          <a:endParaRPr lang="es-EC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784527499673387"/>
          <c:y val="1.7543859649122799E-2"/>
          <c:w val="0.52275804325364306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D0A-4F2D-A080-C8342740431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D0A-4F2D-A080-C8342740431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es-EC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0A-4F2D-A080-C8342740431A}"/>
                </c:ext>
              </c:extLst>
            </c:dLbl>
            <c:dLbl>
              <c:idx val="1"/>
              <c:layout>
                <c:manualLayout>
                  <c:x val="1.65912518853695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7"/>
              <c:layout>
                <c:manualLayout>
                  <c:x val="4.5248868778280304E-3"/>
                  <c:y val="-3.1828336020050001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Otras medidas</c:v>
                </c:pt>
                <c:pt idx="1">
                  <c:v>Fabricar productos amigables con el medio ambiente</c:v>
                </c:pt>
                <c:pt idx="2">
                  <c:v>Reducir el embalaje</c:v>
                </c:pt>
                <c:pt idx="3">
                  <c:v>Disminuir de viajes de negocio</c:v>
                </c:pt>
                <c:pt idx="4">
                  <c:v>Utilizar materia prima de fuentes sostenibles</c:v>
                </c:pt>
                <c:pt idx="5">
                  <c:v>Mejores prácticas de gestión de residuos</c:v>
                </c:pt>
                <c:pt idx="6">
                  <c:v>Elegir proveedores ambientales responsables</c:v>
                </c:pt>
                <c:pt idx="7">
                  <c:v>Sistemas ahorradores de luz o de agua</c:v>
                </c:pt>
                <c:pt idx="8">
                  <c:v>Disminuir el uso de papel</c:v>
                </c:pt>
                <c:pt idx="9">
                  <c:v>Reciclaje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0.1</c:v>
                </c:pt>
                <c:pt idx="1">
                  <c:v>0.18</c:v>
                </c:pt>
                <c:pt idx="2">
                  <c:v>0.2</c:v>
                </c:pt>
                <c:pt idx="3">
                  <c:v>0.22</c:v>
                </c:pt>
                <c:pt idx="4">
                  <c:v>0.28000000000000003</c:v>
                </c:pt>
                <c:pt idx="5">
                  <c:v>0.33</c:v>
                </c:pt>
                <c:pt idx="6">
                  <c:v>0.35</c:v>
                </c:pt>
                <c:pt idx="7">
                  <c:v>0.45</c:v>
                </c:pt>
                <c:pt idx="8">
                  <c:v>0.59</c:v>
                </c:pt>
                <c:pt idx="9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overlap val="100"/>
        <c:axId val="-1326987472"/>
        <c:axId val="-1326989680"/>
      </c:barChart>
      <c:valAx>
        <c:axId val="-1326989680"/>
        <c:scaling>
          <c:orientation val="minMax"/>
          <c:max val="0.85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326987472"/>
        <c:crosses val="autoZero"/>
        <c:crossBetween val="between"/>
      </c:valAx>
      <c:catAx>
        <c:axId val="-132698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s-EC"/>
          </a:p>
        </c:txPr>
        <c:crossAx val="-1326989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813185116566311"/>
          <c:y val="1.75439632545932E-2"/>
          <c:w val="0.65247146708471393"/>
          <c:h val="0.885506999125109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EB2-48F3-977F-BD0950A82F64}"/>
              </c:ext>
            </c:extLst>
          </c:dPt>
          <c:dLbls>
            <c:dLbl>
              <c:idx val="0"/>
              <c:layout>
                <c:manualLayout>
                  <c:x val="-1.9764610871605402E-3"/>
                  <c:y val="-1.0185067526415994E-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s-EC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Presidente/otro</c:v>
                </c:pt>
                <c:pt idx="1">
                  <c:v>Gerente de oficina</c:v>
                </c:pt>
                <c:pt idx="2">
                  <c:v>Director</c:v>
                </c:pt>
                <c:pt idx="3">
                  <c:v>Propietario</c:v>
                </c:pt>
                <c:pt idx="4">
                  <c:v>Gerente/Gerente General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0.02</c:v>
                </c:pt>
                <c:pt idx="1">
                  <c:v>0.09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8"/>
        <c:axId val="-1327389424"/>
        <c:axId val="-1327392176"/>
      </c:barChart>
      <c:valAx>
        <c:axId val="-1327392176"/>
        <c:scaling>
          <c:orientation val="minMax"/>
          <c:max val="0.65000000000000013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327389424"/>
        <c:crosses val="autoZero"/>
        <c:crossBetween val="between"/>
      </c:valAx>
      <c:catAx>
        <c:axId val="-13273894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s-EC"/>
          </a:p>
        </c:txPr>
        <c:crossAx val="-1327392176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50741677652303"/>
          <c:y val="1.7543859649122799E-2"/>
          <c:w val="0.67509590147385401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D0A-4F2D-A080-C834274043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D0A-4F2D-A080-C834274043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D0A-4F2D-A080-C834274043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D0A-4F2D-A080-C8342740431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D0A-4F2D-A080-C8342740431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D0A-4F2D-A080-C8342740431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D0A-4F2D-A080-C8342740431A}"/>
              </c:ext>
            </c:extLst>
          </c:dPt>
          <c:dLbls>
            <c:dLbl>
              <c:idx val="0"/>
              <c:layout>
                <c:manualLayout>
                  <c:x val="7.5414781297133702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0A-4F2D-A080-C8342740431A}"/>
                </c:ext>
              </c:extLst>
            </c:dLbl>
            <c:dLbl>
              <c:idx val="1"/>
              <c:layout>
                <c:manualLayout>
                  <c:x val="7.5414781297133702E-3"/>
                  <c:y val="-5.55555555555565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0A-4F2D-A080-C8342740431A}"/>
                </c:ext>
              </c:extLst>
            </c:dLbl>
            <c:dLbl>
              <c:idx val="7"/>
              <c:layout>
                <c:manualLayout>
                  <c:x val="4.5248868778280304E-3"/>
                  <c:y val="-3.1828336020050001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0A-4F2D-A080-C834274043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Fax</c:v>
                </c:pt>
                <c:pt idx="1">
                  <c:v>Escáner</c:v>
                </c:pt>
                <c:pt idx="2">
                  <c:v>Impresora / Impresora multifuncional</c:v>
                </c:pt>
                <c:pt idx="3">
                  <c:v>Laptop/ Desktop computer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0.45</c:v>
                </c:pt>
                <c:pt idx="1">
                  <c:v>0.84</c:v>
                </c:pt>
                <c:pt idx="2">
                  <c:v>0.94</c:v>
                </c:pt>
                <c:pt idx="3">
                  <c:v>0.98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D0A-4F2D-A080-C834274043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1488102112"/>
        <c:axId val="-1488104432"/>
      </c:barChart>
      <c:valAx>
        <c:axId val="-1488104432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488102112"/>
        <c:crosses val="autoZero"/>
        <c:crossBetween val="between"/>
      </c:valAx>
      <c:catAx>
        <c:axId val="-14881021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s-EC"/>
          </a:p>
        </c:txPr>
        <c:crossAx val="-14881044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997197182931302"/>
          <c:y val="1.7543859649122799E-2"/>
          <c:w val="0.59063134642106396"/>
          <c:h val="0.83332852143482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FD5-45DC-93E9-AEE64E5770C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FD5-45DC-93E9-AEE64E5770C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FD5-45DC-93E9-AEE64E5770C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FD5-45DC-93E9-AEE64E5770C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FD5-45DC-93E9-AEE64E5770C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FD5-45DC-93E9-AEE64E5770CE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FD5-45DC-93E9-AEE64E5770CE}"/>
              </c:ext>
            </c:extLst>
          </c:dPt>
          <c:dLbls>
            <c:dLbl>
              <c:idx val="0"/>
              <c:layout>
                <c:manualLayout>
                  <c:x val="2.5428795382477644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D5-45DC-93E9-AEE64E5770CE}"/>
                </c:ext>
              </c:extLst>
            </c:dLbl>
            <c:dLbl>
              <c:idx val="1"/>
              <c:layout>
                <c:manualLayout>
                  <c:x val="3.2218857258227339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D5-45DC-93E9-AEE64E5770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Ninguno</c:v>
                </c:pt>
                <c:pt idx="1">
                  <c:v>Otro</c:v>
                </c:pt>
                <c:pt idx="2">
                  <c:v>Problemas con empleados</c:v>
                </c:pt>
                <c:pt idx="3">
                  <c:v>Cambios regulatorios</c:v>
                </c:pt>
                <c:pt idx="4">
                  <c:v>Acceso a financiamiento</c:v>
                </c:pt>
                <c:pt idx="5">
                  <c:v>Control de costos</c:v>
                </c:pt>
                <c:pt idx="6">
                  <c:v>Servicio/Satisfacción del cliente</c:v>
                </c:pt>
                <c:pt idx="7">
                  <c:v>Economía nacional</c:v>
                </c:pt>
                <c:pt idx="8">
                  <c:v>Ventas/Encontrar nuevos clientes</c:v>
                </c:pt>
                <c:pt idx="9">
                  <c:v>Competencia: Global y local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0.01</c:v>
                </c:pt>
                <c:pt idx="1">
                  <c:v>0.02</c:v>
                </c:pt>
                <c:pt idx="2">
                  <c:v>7.0000000000000007E-2</c:v>
                </c:pt>
                <c:pt idx="3">
                  <c:v>0.08</c:v>
                </c:pt>
                <c:pt idx="4">
                  <c:v>0.08</c:v>
                </c:pt>
                <c:pt idx="5">
                  <c:v>0.18</c:v>
                </c:pt>
                <c:pt idx="6">
                  <c:v>0.27</c:v>
                </c:pt>
                <c:pt idx="7">
                  <c:v>0.33</c:v>
                </c:pt>
                <c:pt idx="8">
                  <c:v>0.36</c:v>
                </c:pt>
                <c:pt idx="9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FD5-45DC-93E9-AEE64E5770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8"/>
        <c:overlap val="100"/>
        <c:axId val="-1289588128"/>
        <c:axId val="-1289589904"/>
      </c:barChart>
      <c:valAx>
        <c:axId val="-1289589904"/>
        <c:scaling>
          <c:orientation val="minMax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289588128"/>
        <c:crosses val="autoZero"/>
        <c:crossBetween val="between"/>
      </c:valAx>
      <c:catAx>
        <c:axId val="-1289588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s-EC"/>
          </a:p>
        </c:txPr>
        <c:crossAx val="-128958990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93365412656798E-2"/>
          <c:y val="0.175438596491228"/>
          <c:w val="0.86149703509283604"/>
          <c:h val="0.649410369756411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2019 será mucho mejor que 2018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  <a:latin typeface="+mn-lt"/>
                      <a:cs typeface="Arial" pitchFamily="34" charset="0"/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509E-43AF-983A-C175F974B4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  <a:latin typeface="+mn-lt"/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0%</c:formatCode>
                <c:ptCount val="2"/>
                <c:pt idx="0">
                  <c:v>0.25</c:v>
                </c:pt>
                <c:pt idx="1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7B-4C65-BAD1-EA5D02EE08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 poco mejor</c:v>
                </c:pt>
              </c:strCache>
            </c:strRef>
          </c:tx>
          <c:spPr>
            <a:solidFill>
              <a:srgbClr val="CCFF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  <a:latin typeface="+mn-lt"/>
                    <a:cs typeface="Arial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Sheet1!$C$2:$C$3</c:f>
              <c:numCache>
                <c:formatCode>0%</c:formatCode>
                <c:ptCount val="2"/>
                <c:pt idx="0">
                  <c:v>0.49</c:v>
                </c:pt>
                <c:pt idx="1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7B-4C65-BAD1-EA5D02EE084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 poco peor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Sheet1!$D$2:$D$3</c:f>
              <c:numCache>
                <c:formatCode>0%</c:formatCode>
                <c:ptCount val="2"/>
                <c:pt idx="0">
                  <c:v>0.19</c:v>
                </c:pt>
                <c:pt idx="1">
                  <c:v>0.192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7B-4C65-BAD1-EA5D02EE084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Mucho peor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+mn-lt"/>
                      <a:cs typeface="Arial" panose="020B0604020202020204" pitchFamily="34" charset="0"/>
                    </a:defRPr>
                  </a:pPr>
                  <a:endParaRPr lang="es-EC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09E-43AF-983A-C175F974B4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Sheet1!$E$2:$E$3</c:f>
              <c:numCache>
                <c:formatCode>0%</c:formatCode>
                <c:ptCount val="2"/>
                <c:pt idx="0">
                  <c:v>0.03</c:v>
                </c:pt>
                <c:pt idx="1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7B-4C65-BAD1-EA5D02EE084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 está seguro</c:v>
                </c:pt>
              </c:strCache>
            </c:strRef>
          </c:tx>
          <c:spPr>
            <a:solidFill>
              <a:srgbClr val="DAEDEF"/>
            </a:solidFill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Sheet1!$F$2:$F$3</c:f>
              <c:numCache>
                <c:formatCode>0%</c:formatCode>
                <c:ptCount val="2"/>
                <c:pt idx="0">
                  <c:v>0.04</c:v>
                </c:pt>
                <c:pt idx="1">
                  <c:v>0.04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5E7B-4C65-BAD1-EA5D02EE0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9"/>
        <c:overlap val="100"/>
        <c:axId val="-1458732560"/>
        <c:axId val="-1458735312"/>
        <c:extLst/>
      </c:barChart>
      <c:valAx>
        <c:axId val="-1458735312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458732560"/>
        <c:crosses val="autoZero"/>
        <c:crossBetween val="between"/>
      </c:valAx>
      <c:catAx>
        <c:axId val="-14587325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458735312"/>
        <c:crosses val="autoZero"/>
        <c:auto val="1"/>
        <c:lblAlgn val="ctr"/>
        <c:lblOffset val="0"/>
        <c:noMultiLvlLbl val="0"/>
      </c:catAx>
    </c:plotArea>
    <c:legend>
      <c:legendPos val="t"/>
      <c:layout>
        <c:manualLayout>
          <c:xMode val="edge"/>
          <c:yMode val="edge"/>
          <c:x val="0"/>
          <c:y val="8.771929824561403E-3"/>
          <c:w val="0.95672973170020403"/>
          <c:h val="0.14281162223143201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600" b="1"/>
          </a:pPr>
          <a:endParaRPr lang="es-EC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308180227472"/>
          <c:y val="9.9415204678362498E-2"/>
          <c:w val="0.79668222027802105"/>
          <c:h val="0.649410369756411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2019 será mucho mejor que 2018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  <a:latin typeface="+mn-lt"/>
                      <a:cs typeface="Arial" pitchFamily="34" charset="0"/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10C-4F6E-822F-63D0897A2D86}"/>
                </c:ext>
              </c:extLst>
            </c:dLbl>
            <c:dLbl>
              <c:idx val="4"/>
              <c:layout>
                <c:manualLayout>
                  <c:x val="-5.6583708480088897E-17"/>
                  <c:y val="2.923976608187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8A-4CE1-94ED-80CFAEDCEF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latin typeface="+mn-lt"/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0.218</c:v>
                </c:pt>
                <c:pt idx="1">
                  <c:v>0.30199999999999999</c:v>
                </c:pt>
                <c:pt idx="2">
                  <c:v>0.22</c:v>
                </c:pt>
                <c:pt idx="3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7B-4C65-BAD1-EA5D02EE08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 poco mejor</c:v>
                </c:pt>
              </c:strCache>
            </c:strRef>
          </c:tx>
          <c:spPr>
            <a:solidFill>
              <a:srgbClr val="CCFF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+mn-lt"/>
                    <a:cs typeface="Arial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0.47799999999999998</c:v>
                </c:pt>
                <c:pt idx="1">
                  <c:v>0.502</c:v>
                </c:pt>
                <c:pt idx="2">
                  <c:v>0.4</c:v>
                </c:pt>
                <c:pt idx="3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7B-4C65-BAD1-EA5D02EE084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 poco peor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0.218</c:v>
                </c:pt>
                <c:pt idx="1">
                  <c:v>0.122</c:v>
                </c:pt>
                <c:pt idx="2">
                  <c:v>0.27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7B-4C65-BAD1-EA5D02EE084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Mucho peor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8A-4CE1-94ED-80CFAEDCEF3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8A-4CE1-94ED-80CFAEDCEF33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8A-4CE1-94ED-80CFAEDCEF3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8A-4CE1-94ED-80CFAEDCEF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5.8000000000000003E-2</c:v>
                </c:pt>
                <c:pt idx="1">
                  <c:v>3.2000000000000001E-2</c:v>
                </c:pt>
                <c:pt idx="2">
                  <c:v>7.0000000000000007E-2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7B-4C65-BAD1-EA5D02EE084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 está seguro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2.8000000000000001E-2</c:v>
                </c:pt>
                <c:pt idx="1">
                  <c:v>4.2000000000000003E-2</c:v>
                </c:pt>
                <c:pt idx="2">
                  <c:v>0.04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7B-4C65-BAD1-EA5D02EE0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1327020640"/>
        <c:axId val="-1327023392"/>
      </c:barChart>
      <c:valAx>
        <c:axId val="-1327023392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327020640"/>
        <c:crosses val="autoZero"/>
        <c:crossBetween val="between"/>
      </c:valAx>
      <c:catAx>
        <c:axId val="-13270206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327023392"/>
        <c:crosses val="autoZero"/>
        <c:auto val="1"/>
        <c:lblAlgn val="ctr"/>
        <c:lblOffset val="0"/>
        <c:noMultiLvlLbl val="0"/>
      </c:catAx>
    </c:plotArea>
    <c:legend>
      <c:legendPos val="t"/>
      <c:layout>
        <c:manualLayout>
          <c:xMode val="edge"/>
          <c:yMode val="edge"/>
          <c:x val="0"/>
          <c:y val="0"/>
          <c:w val="0.998396398366871"/>
          <c:h val="0.10187594971681201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600" b="1"/>
          </a:pPr>
          <a:endParaRPr lang="es-EC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93365412656798E-2"/>
          <c:y val="0.175438596491228"/>
          <c:w val="0.86149703509283604"/>
          <c:h val="0.649410369756411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2019 será mucho mejor que el 2018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  <a:latin typeface="+mn-lt"/>
                      <a:cs typeface="Arial" pitchFamily="34" charset="0"/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B67-48A0-B623-751CA8DD49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  <a:latin typeface="+mn-lt"/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0%</c:formatCode>
                <c:ptCount val="2"/>
                <c:pt idx="0">
                  <c:v>0.502</c:v>
                </c:pt>
                <c:pt idx="1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7B-4C65-BAD1-EA5D02EE08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 poco mejor</c:v>
                </c:pt>
              </c:strCache>
            </c:strRef>
          </c:tx>
          <c:spPr>
            <a:solidFill>
              <a:srgbClr val="CCFF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  <a:latin typeface="+mn-lt"/>
                    <a:cs typeface="Arial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Sheet1!$C$2:$C$3</c:f>
              <c:numCache>
                <c:formatCode>0%</c:formatCode>
                <c:ptCount val="2"/>
                <c:pt idx="0">
                  <c:v>0.38200000000000001</c:v>
                </c:pt>
                <c:pt idx="1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7B-4C65-BAD1-EA5D02EE084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 poco peor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Sheet1!$D$2:$D$3</c:f>
              <c:numCache>
                <c:formatCode>0%</c:formatCode>
                <c:ptCount val="2"/>
                <c:pt idx="0">
                  <c:v>7.1999999999999995E-2</c:v>
                </c:pt>
                <c:pt idx="1">
                  <c:v>7.1999999999999995E-2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7B-4C65-BAD1-EA5D02EE084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Mucho peor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  <a:latin typeface="+mn-lt"/>
                      <a:cs typeface="Arial" panose="020B0604020202020204" pitchFamily="34" charset="0"/>
                    </a:defRPr>
                  </a:pPr>
                  <a:endParaRPr lang="es-EC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B67-48A0-B623-751CA8DD49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Sheet1!$E$2:$E$3</c:f>
              <c:numCache>
                <c:formatCode>0%</c:formatCode>
                <c:ptCount val="2"/>
                <c:pt idx="0">
                  <c:v>3.2000000000000001E-2</c:v>
                </c:pt>
                <c:pt idx="1">
                  <c:v>3.2000000000000001E-2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7B-4C65-BAD1-EA5D02EE084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 está seguro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0802469135802583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 b="1"/>
                  </a:pPr>
                  <a:endParaRPr lang="es-EC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2129629629629628E-2"/>
                      <c:h val="6.16666666666666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9B2-4D1C-9896-A78415A47DB2}"/>
                </c:ext>
              </c:extLst>
            </c:dLbl>
            <c:dLbl>
              <c:idx val="1"/>
              <c:layout>
                <c:manualLayout>
                  <c:x val="6.17283950617295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554-4202-A1A7-9593DFF94A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Sheet1!$F$2:$F$3</c:f>
              <c:numCache>
                <c:formatCode>0%</c:formatCode>
                <c:ptCount val="2"/>
                <c:pt idx="0">
                  <c:v>1.2E-2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7B-4C65-BAD1-EA5D02EE0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1289718192"/>
        <c:axId val="-1289729952"/>
      </c:barChart>
      <c:valAx>
        <c:axId val="-1289729952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289718192"/>
        <c:crosses val="autoZero"/>
        <c:crossBetween val="between"/>
      </c:valAx>
      <c:catAx>
        <c:axId val="-12897181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289729952"/>
        <c:crosses val="autoZero"/>
        <c:auto val="1"/>
        <c:lblAlgn val="ctr"/>
        <c:lblOffset val="0"/>
        <c:noMultiLvlLbl val="0"/>
      </c:catAx>
    </c:plotArea>
    <c:legend>
      <c:legendPos val="t"/>
      <c:layout>
        <c:manualLayout>
          <c:xMode val="edge"/>
          <c:yMode val="edge"/>
          <c:x val="0"/>
          <c:y val="0"/>
          <c:w val="0.998396398366871"/>
          <c:h val="0.14281162223143201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600" b="1"/>
          </a:pPr>
          <a:endParaRPr lang="es-EC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308180227472"/>
          <c:y val="9.9415204678362498E-2"/>
          <c:w val="0.79668222027802105"/>
          <c:h val="0.649410369756411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2019 será mucho mejor que el 2018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  <a:latin typeface="+mn-lt"/>
                      <a:cs typeface="Arial" pitchFamily="34" charset="0"/>
                    </a:defRPr>
                  </a:pPr>
                  <a:endParaRPr lang="es-EC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0DE-48C3-AE06-5728F2D3802C}"/>
                </c:ext>
              </c:extLst>
            </c:dLbl>
            <c:dLbl>
              <c:idx val="4"/>
              <c:layout>
                <c:manualLayout>
                  <c:x val="-5.6583708480088897E-17"/>
                  <c:y val="2.923976608187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8A-4CE1-94ED-80CFAEDCEF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latin typeface="+mn-lt"/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0.41799999999999998</c:v>
                </c:pt>
                <c:pt idx="1">
                  <c:v>0.55800000000000005</c:v>
                </c:pt>
                <c:pt idx="2">
                  <c:v>0.46400000000000002</c:v>
                </c:pt>
                <c:pt idx="3">
                  <c:v>0.47799999999999998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7B-4C65-BAD1-EA5D02EE08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 poco mejor</c:v>
                </c:pt>
              </c:strCache>
            </c:strRef>
          </c:tx>
          <c:spPr>
            <a:solidFill>
              <a:srgbClr val="CCFF9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+mn-lt"/>
                    <a:cs typeface="Arial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0.438</c:v>
                </c:pt>
                <c:pt idx="1">
                  <c:v>0.35799999999999998</c:v>
                </c:pt>
                <c:pt idx="2">
                  <c:v>0.36399999999999999</c:v>
                </c:pt>
                <c:pt idx="3">
                  <c:v>0.39800000000000002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7B-4C65-BAD1-EA5D02EE084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 poco peor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latin typeface="+mn-lt"/>
                    <a:cs typeface="Arial" panose="020B0604020202020204" pitchFamily="34" charset="0"/>
                  </a:defRPr>
                </a:pPr>
                <a:endParaRPr lang="es-EC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8.7999999999999995E-2</c:v>
                </c:pt>
                <c:pt idx="1">
                  <c:v>2.8000000000000001E-2</c:v>
                </c:pt>
                <c:pt idx="2">
                  <c:v>0.104</c:v>
                </c:pt>
                <c:pt idx="3">
                  <c:v>5.8000000000000003E-2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7B-4C65-BAD1-EA5D02EE084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Mucho peor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layout>
                <c:manualLayout>
                  <c:x val="9.2592592592592587E-3"/>
                  <c:y val="-5.360561856008418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8A-4CE1-94ED-80CFAEDCEF3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8A-4CE1-94ED-80CFAEDCEF33}"/>
                </c:ext>
              </c:extLst>
            </c:dLbl>
            <c:dLbl>
              <c:idx val="3"/>
              <c:layout>
                <c:manualLayout>
                  <c:x val="3.0864197530865302E-3"/>
                  <c:y val="2.92397660818711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8A-4CE1-94ED-80CFAEDCEF3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8A-4CE1-94ED-80CFAEDCEF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s-EC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3.7999999999999999E-2</c:v>
                </c:pt>
                <c:pt idx="1">
                  <c:v>1.7999999999999999E-2</c:v>
                </c:pt>
                <c:pt idx="2">
                  <c:v>2.4E-2</c:v>
                </c:pt>
                <c:pt idx="3">
                  <c:v>2.8000000000000001E-2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7B-4C65-BAD1-EA5D02EE084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 está seguro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Ecuador</c:v>
                </c:pt>
                <c:pt idx="1">
                  <c:v>Colombia</c:v>
                </c:pt>
                <c:pt idx="2">
                  <c:v>Costa Rica</c:v>
                </c:pt>
                <c:pt idx="3">
                  <c:v>Panamá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1.7999999999999999E-2</c:v>
                </c:pt>
                <c:pt idx="1">
                  <c:v>3.7999999999999999E-2</c:v>
                </c:pt>
                <c:pt idx="2">
                  <c:v>4.3999999999999997E-2</c:v>
                </c:pt>
                <c:pt idx="3">
                  <c:v>3.7999999999999999E-2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7B-4C65-BAD1-EA5D02EE0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1327347232"/>
        <c:axId val="-1327349552"/>
      </c:barChart>
      <c:valAx>
        <c:axId val="-1327349552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327347232"/>
        <c:crosses val="autoZero"/>
        <c:crossBetween val="between"/>
      </c:valAx>
      <c:catAx>
        <c:axId val="-132734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327349552"/>
        <c:crosses val="autoZero"/>
        <c:auto val="1"/>
        <c:lblAlgn val="ctr"/>
        <c:lblOffset val="0"/>
        <c:noMultiLvlLbl val="0"/>
      </c:catAx>
    </c:plotArea>
    <c:legend>
      <c:legendPos val="t"/>
      <c:layout>
        <c:manualLayout>
          <c:xMode val="edge"/>
          <c:yMode val="edge"/>
          <c:x val="0"/>
          <c:y val="0"/>
          <c:w val="0.998396398366871"/>
          <c:h val="0.10187594971681201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600" b="1"/>
          </a:pPr>
          <a:endParaRPr lang="es-EC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C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0.5945</cdr:x>
      <cdr:y>0.25701</cdr:y>
    </cdr:from>
    <cdr:to>
      <cdr:x>0.66199</cdr:x>
      <cdr:y>0.31724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92518" y="1116286"/>
          <a:ext cx="555354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latin typeface="Arial Black" panose="020B0A04020102020204" pitchFamily="34" charset="0"/>
            </a:rPr>
            <a:t>62%</a:t>
          </a:r>
        </a:p>
      </cdr:txBody>
    </cdr:sp>
  </cdr:relSizeAnchor>
  <cdr:relSizeAnchor xmlns:cdr="http://schemas.openxmlformats.org/drawingml/2006/chartDrawing">
    <cdr:from>
      <cdr:x>0.72168</cdr:x>
      <cdr:y>0.09079</cdr:y>
    </cdr:from>
    <cdr:to>
      <cdr:x>0.786</cdr:x>
      <cdr:y>0.15102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CB93ACBE-58C4-4D85-A8BE-B5D1A040CEDF}"/>
            </a:ext>
          </a:extLst>
        </cdr:cNvPr>
        <cdr:cNvSpPr txBox="1"/>
      </cdr:nvSpPr>
      <cdr:spPr>
        <a:xfrm xmlns:a="http://schemas.openxmlformats.org/drawingml/2006/main">
          <a:off x="5939122" y="394337"/>
          <a:ext cx="529328" cy="2616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latin typeface="Arial Black" panose="020B0A04020102020204" pitchFamily="34" charset="0"/>
            </a:rPr>
            <a:t>78%</a:t>
          </a:r>
        </a:p>
      </cdr:txBody>
    </cdr:sp>
  </cdr:relSizeAnchor>
  <cdr:relSizeAnchor xmlns:cdr="http://schemas.openxmlformats.org/drawingml/2006/chartDrawing">
    <cdr:from>
      <cdr:x>0.6646</cdr:x>
      <cdr:y>0.58133</cdr:y>
    </cdr:from>
    <cdr:to>
      <cdr:x>0.72892</cdr:x>
      <cdr:y>0.64156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E03DBAE8-6858-4914-9B93-1C8A8675A294}"/>
            </a:ext>
          </a:extLst>
        </cdr:cNvPr>
        <cdr:cNvSpPr txBox="1"/>
      </cdr:nvSpPr>
      <cdr:spPr>
        <a:xfrm xmlns:a="http://schemas.openxmlformats.org/drawingml/2006/main">
          <a:off x="5469373" y="2524933"/>
          <a:ext cx="529328" cy="2616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latin typeface="Arial Black" panose="020B0A04020102020204" pitchFamily="34" charset="0"/>
            </a:rPr>
            <a:t>70%</a:t>
          </a:r>
        </a:p>
      </cdr:txBody>
    </cdr:sp>
  </cdr:relSizeAnchor>
  <cdr:relSizeAnchor xmlns:cdr="http://schemas.openxmlformats.org/drawingml/2006/chartDrawing">
    <cdr:from>
      <cdr:x>0.7472</cdr:x>
      <cdr:y>0.41667</cdr:y>
    </cdr:from>
    <cdr:to>
      <cdr:x>0.81152</cdr:x>
      <cdr:y>0.4769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1001B2F2-E89C-4BB3-B694-ACC70E7E4A3C}"/>
            </a:ext>
          </a:extLst>
        </cdr:cNvPr>
        <cdr:cNvSpPr txBox="1"/>
      </cdr:nvSpPr>
      <cdr:spPr>
        <a:xfrm xmlns:a="http://schemas.openxmlformats.org/drawingml/2006/main">
          <a:off x="6149162" y="1809777"/>
          <a:ext cx="529328" cy="2616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>
              <a:latin typeface="Arial Black" panose="020B0A04020102020204" pitchFamily="34" charset="0"/>
            </a:rPr>
            <a:t>80%</a:t>
          </a:r>
          <a:endParaRPr lang="en-US" sz="1100" dirty="0">
            <a:latin typeface="Arial Black" panose="020B0A040201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0.76043</cdr:x>
      <cdr:y>0.25308</cdr:y>
    </cdr:from>
    <cdr:to>
      <cdr:x>0.82475</cdr:x>
      <cdr:y>0.31331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58057" y="1099209"/>
          <a:ext cx="529328" cy="2616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latin typeface="Arial Black" panose="020B0A04020102020204" pitchFamily="34" charset="0"/>
            </a:rPr>
            <a:t>82%</a:t>
          </a:r>
        </a:p>
      </cdr:txBody>
    </cdr:sp>
  </cdr:relSizeAnchor>
  <cdr:relSizeAnchor xmlns:cdr="http://schemas.openxmlformats.org/drawingml/2006/chartDrawing">
    <cdr:from>
      <cdr:x>0.78704</cdr:x>
      <cdr:y>0.57455</cdr:y>
    </cdr:from>
    <cdr:to>
      <cdr:x>0.85136</cdr:x>
      <cdr:y>0.63478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AE904794-FAC7-4226-8456-CEABB68D3F52}"/>
            </a:ext>
          </a:extLst>
        </cdr:cNvPr>
        <cdr:cNvSpPr txBox="1"/>
      </cdr:nvSpPr>
      <cdr:spPr>
        <a:xfrm xmlns:a="http://schemas.openxmlformats.org/drawingml/2006/main">
          <a:off x="6477000" y="2495510"/>
          <a:ext cx="529328" cy="2616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>
              <a:latin typeface="Arial Black" panose="020B0A04020102020204" pitchFamily="34" charset="0"/>
            </a:rPr>
            <a:t>86</a:t>
          </a:r>
          <a:r>
            <a:rPr lang="en-US" sz="1100" dirty="0">
              <a:latin typeface="Arial Black" panose="020B0A04020102020204" pitchFamily="34" charset="0"/>
            </a:rPr>
            <a:t>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0.28571</cdr:x>
      <cdr:y>0.04219</cdr:y>
    </cdr:from>
    <cdr:to>
      <cdr:x>0.60317</cdr:x>
      <cdr:y>0.13023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1600" y="182562"/>
          <a:ext cx="1524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0.39683</cdr:x>
      <cdr:y>0.83459</cdr:y>
    </cdr:from>
    <cdr:to>
      <cdr:x>0.55556</cdr:x>
      <cdr:y>0.92263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05000" y="3611562"/>
          <a:ext cx="762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/>
            <a:t>2019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0.41395</cdr:x>
      <cdr:y>0.81729</cdr:y>
    </cdr:from>
    <cdr:to>
      <cdr:x>0.57268</cdr:x>
      <cdr:y>0.90533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87216" y="3536704"/>
          <a:ext cx="762000" cy="380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/>
            <a:t>2018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0.12281</cdr:x>
      <cdr:y>0.34718</cdr:y>
    </cdr:from>
    <cdr:to>
      <cdr:x>0.84503</cdr:x>
      <cdr:y>0.5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10653" y="1507958"/>
          <a:ext cx="5943600" cy="663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  <cdr:relSizeAnchor xmlns:cdr="http://schemas.openxmlformats.org/drawingml/2006/chartDrawing">
    <cdr:from>
      <cdr:x>0.03661</cdr:x>
      <cdr:y>0.08049</cdr:y>
    </cdr:from>
    <cdr:to>
      <cdr:x>0.51516</cdr:x>
      <cdr:y>0.27028</cdr:y>
    </cdr:to>
    <cdr:sp macro="" textlink="">
      <cdr:nvSpPr>
        <cdr:cNvPr id="6" name="Arrow: Right 5"/>
        <cdr:cNvSpPr/>
      </cdr:nvSpPr>
      <cdr:spPr>
        <a:xfrm xmlns:a="http://schemas.openxmlformats.org/drawingml/2006/main">
          <a:off x="301302" y="349621"/>
          <a:ext cx="3938275" cy="824333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CFF66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s-EC" sz="1800" b="1" dirty="0">
              <a:solidFill>
                <a:schemeClr val="tx1"/>
              </a:solidFill>
            </a:rPr>
            <a:t>52% en 2019 usando la nube</a:t>
          </a:r>
        </a:p>
      </cdr:txBody>
    </cdr:sp>
  </cdr:relSizeAnchor>
  <cdr:relSizeAnchor xmlns:cdr="http://schemas.openxmlformats.org/drawingml/2006/chartDrawing">
    <cdr:from>
      <cdr:x>0.03897</cdr:x>
      <cdr:y>0.4051</cdr:y>
    </cdr:from>
    <cdr:to>
      <cdr:x>0.51752</cdr:x>
      <cdr:y>0.59489</cdr:y>
    </cdr:to>
    <cdr:sp macro="" textlink="">
      <cdr:nvSpPr>
        <cdr:cNvPr id="7" name="Arrow: Right 6">
          <a:extLst xmlns:a="http://schemas.openxmlformats.org/drawingml/2006/main">
            <a:ext uri="{FF2B5EF4-FFF2-40B4-BE49-F238E27FC236}">
              <a16:creationId xmlns:a16="http://schemas.microsoft.com/office/drawing/2014/main" id="{9697014A-AFE0-4C0C-A033-C19C28D56B72}"/>
            </a:ext>
          </a:extLst>
        </cdr:cNvPr>
        <cdr:cNvSpPr/>
      </cdr:nvSpPr>
      <cdr:spPr>
        <a:xfrm xmlns:a="http://schemas.openxmlformats.org/drawingml/2006/main">
          <a:off x="320705" y="1759533"/>
          <a:ext cx="3938275" cy="824333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CFF66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C" sz="1800" b="1" noProof="0" dirty="0">
              <a:solidFill>
                <a:schemeClr val="tx1"/>
              </a:solidFill>
            </a:rPr>
            <a:t>41% en 2018 usando la nube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4082" cy="461326"/>
          </a:xfrm>
          <a:prstGeom prst="rect">
            <a:avLst/>
          </a:prstGeom>
        </p:spPr>
        <p:txBody>
          <a:bodyPr vert="horz" lIns="91659" tIns="45830" rIns="91659" bIns="458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164" y="1"/>
            <a:ext cx="3014082" cy="461326"/>
          </a:xfrm>
          <a:prstGeom prst="rect">
            <a:avLst/>
          </a:prstGeom>
        </p:spPr>
        <p:txBody>
          <a:bodyPr vert="horz" lIns="91659" tIns="45830" rIns="91659" bIns="45830" rtlCol="0"/>
          <a:lstStyle>
            <a:lvl1pPr algn="r">
              <a:defRPr sz="1200"/>
            </a:lvl1pPr>
          </a:lstStyle>
          <a:p>
            <a:fld id="{18835A13-1F95-4B5C-BAE4-59BB34B4AA37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6334"/>
            <a:ext cx="3014082" cy="461326"/>
          </a:xfrm>
          <a:prstGeom prst="rect">
            <a:avLst/>
          </a:prstGeom>
        </p:spPr>
        <p:txBody>
          <a:bodyPr vert="horz" lIns="91659" tIns="45830" rIns="91659" bIns="458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164" y="8776334"/>
            <a:ext cx="3014082" cy="461326"/>
          </a:xfrm>
          <a:prstGeom prst="rect">
            <a:avLst/>
          </a:prstGeom>
        </p:spPr>
        <p:txBody>
          <a:bodyPr vert="horz" lIns="91659" tIns="45830" rIns="91659" bIns="45830" rtlCol="0" anchor="b"/>
          <a:lstStyle>
            <a:lvl1pPr algn="r">
              <a:defRPr sz="1200"/>
            </a:lvl1pPr>
          </a:lstStyle>
          <a:p>
            <a:fld id="{7CB179CD-54BA-4174-86C4-2CD2296934F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4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1963"/>
          </a:xfrm>
          <a:prstGeom prst="rect">
            <a:avLst/>
          </a:prstGeom>
        </p:spPr>
        <p:txBody>
          <a:bodyPr vert="horz" lIns="92531" tIns="46265" rIns="92531" bIns="462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5" y="0"/>
            <a:ext cx="3013763" cy="461963"/>
          </a:xfrm>
          <a:prstGeom prst="rect">
            <a:avLst/>
          </a:prstGeom>
        </p:spPr>
        <p:txBody>
          <a:bodyPr vert="horz" lIns="92531" tIns="46265" rIns="92531" bIns="46265" rtlCol="0"/>
          <a:lstStyle>
            <a:lvl1pPr algn="r">
              <a:defRPr sz="1200"/>
            </a:lvl1pPr>
          </a:lstStyle>
          <a:p>
            <a:fld id="{F72504E5-9F5F-42C1-A510-F99BDA818AAF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1" tIns="46265" rIns="92531" bIns="462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8644"/>
            <a:ext cx="5563870" cy="4157663"/>
          </a:xfrm>
          <a:prstGeom prst="rect">
            <a:avLst/>
          </a:prstGeom>
        </p:spPr>
        <p:txBody>
          <a:bodyPr vert="horz" lIns="92531" tIns="46265" rIns="92531" bIns="462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5684"/>
            <a:ext cx="3013763" cy="461963"/>
          </a:xfrm>
          <a:prstGeom prst="rect">
            <a:avLst/>
          </a:prstGeom>
        </p:spPr>
        <p:txBody>
          <a:bodyPr vert="horz" lIns="92531" tIns="46265" rIns="92531" bIns="462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5" y="8775684"/>
            <a:ext cx="3013763" cy="461963"/>
          </a:xfrm>
          <a:prstGeom prst="rect">
            <a:avLst/>
          </a:prstGeom>
        </p:spPr>
        <p:txBody>
          <a:bodyPr vert="horz" lIns="92531" tIns="46265" rIns="92531" bIns="46265" rtlCol="0" anchor="b"/>
          <a:lstStyle>
            <a:lvl1pPr algn="r">
              <a:defRPr sz="1200"/>
            </a:lvl1pPr>
          </a:lstStyle>
          <a:p>
            <a:fld id="{F2D85F90-07BC-4F13-8A77-0545FA2D06A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58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85F90-07BC-4F13-8A77-0545FA2D06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59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85F90-07BC-4F13-8A77-0545FA2D06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94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85F90-07BC-4F13-8A77-0545FA2D06A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01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85F90-07BC-4F13-8A77-0545FA2D06A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29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85F90-07BC-4F13-8A77-0545FA2D06A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50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85F90-07BC-4F13-8A77-0545FA2D06A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93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D85F90-07BC-4F13-8A77-0545FA2D06A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73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85F90-07BC-4F13-8A77-0545FA2D06A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0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85F90-07BC-4F13-8A77-0545FA2D06A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71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22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3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68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68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6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57200" y="6019800"/>
            <a:ext cx="3276600" cy="7048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75436"/>
            <a:ext cx="2437375" cy="5254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75D0B07-1E0F-4913-9DE0-409B87BD6F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340" y="40944"/>
            <a:ext cx="1951909" cy="80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12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6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16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5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117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37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00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7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10200" y="6019800"/>
            <a:ext cx="32766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0.xml"/><Relationship Id="rId18" Type="http://schemas.openxmlformats.org/officeDocument/2006/relationships/slide" Target="slide29.xml"/><Relationship Id="rId3" Type="http://schemas.openxmlformats.org/officeDocument/2006/relationships/image" Target="../media/image4.png"/><Relationship Id="rId7" Type="http://schemas.openxmlformats.org/officeDocument/2006/relationships/slide" Target="slide14.xml"/><Relationship Id="rId12" Type="http://schemas.openxmlformats.org/officeDocument/2006/relationships/slide" Target="slide19.xml"/><Relationship Id="rId17" Type="http://schemas.openxmlformats.org/officeDocument/2006/relationships/slide" Target="slide26.xml"/><Relationship Id="rId2" Type="http://schemas.openxmlformats.org/officeDocument/2006/relationships/notesSlide" Target="../notesSlides/notesSlide1.xml"/><Relationship Id="rId16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11" Type="http://schemas.openxmlformats.org/officeDocument/2006/relationships/slide" Target="slide18.xml"/><Relationship Id="rId5" Type="http://schemas.openxmlformats.org/officeDocument/2006/relationships/slide" Target="slide10.xml"/><Relationship Id="rId15" Type="http://schemas.openxmlformats.org/officeDocument/2006/relationships/slide" Target="slide22.xml"/><Relationship Id="rId10" Type="http://schemas.openxmlformats.org/officeDocument/2006/relationships/slide" Target="slide17.xml"/><Relationship Id="rId4" Type="http://schemas.openxmlformats.org/officeDocument/2006/relationships/slide" Target="slide9.xml"/><Relationship Id="rId9" Type="http://schemas.openxmlformats.org/officeDocument/2006/relationships/slide" Target="slide16.xml"/><Relationship Id="rId14" Type="http://schemas.openxmlformats.org/officeDocument/2006/relationships/slide" Target="slide2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159071"/>
            <a:ext cx="7772400" cy="1752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EC" sz="4000" b="1" dirty="0">
                <a:solidFill>
                  <a:srgbClr val="00438C"/>
                </a:solidFill>
              </a:rPr>
              <a:t>Visión Pymes 2019</a:t>
            </a:r>
          </a:p>
          <a:p>
            <a:pPr>
              <a:spcBef>
                <a:spcPts val="0"/>
              </a:spcBef>
            </a:pPr>
            <a:endParaRPr lang="es-EC" sz="4000" b="1" dirty="0">
              <a:solidFill>
                <a:srgbClr val="00438C"/>
              </a:solidFill>
            </a:endParaRPr>
          </a:p>
          <a:p>
            <a:pPr>
              <a:spcBef>
                <a:spcPts val="0"/>
              </a:spcBef>
            </a:pPr>
            <a:r>
              <a:rPr lang="es-EC" b="1" dirty="0">
                <a:solidFill>
                  <a:srgbClr val="00438C"/>
                </a:solidFill>
              </a:rPr>
              <a:t>Encuesta a Pequeñas y Medianas Empresas</a:t>
            </a:r>
          </a:p>
          <a:p>
            <a:pPr>
              <a:spcBef>
                <a:spcPts val="0"/>
              </a:spcBef>
            </a:pPr>
            <a:endParaRPr lang="es-EC" sz="2000" dirty="0"/>
          </a:p>
          <a:p>
            <a:pPr>
              <a:spcBef>
                <a:spcPts val="0"/>
              </a:spcBef>
            </a:pPr>
            <a:r>
              <a:rPr lang="es-EC" sz="2400" i="1" dirty="0"/>
              <a:t>Colombia, Costa Rica, Ecuador, Panamá</a:t>
            </a:r>
          </a:p>
          <a:p>
            <a:pPr>
              <a:spcBef>
                <a:spcPts val="0"/>
              </a:spcBef>
            </a:pPr>
            <a:endParaRPr lang="es-EC" sz="2000" b="1" dirty="0">
              <a:solidFill>
                <a:srgbClr val="00438C"/>
              </a:solidFill>
            </a:endParaRPr>
          </a:p>
          <a:p>
            <a:pPr>
              <a:spcBef>
                <a:spcPts val="0"/>
              </a:spcBef>
            </a:pPr>
            <a:endParaRPr lang="es-EC" sz="2000" b="1" dirty="0">
              <a:solidFill>
                <a:srgbClr val="00438C"/>
              </a:solidFill>
            </a:endParaRPr>
          </a:p>
          <a:p>
            <a:pPr>
              <a:spcBef>
                <a:spcPts val="0"/>
              </a:spcBef>
            </a:pPr>
            <a:r>
              <a:rPr lang="es-EC" sz="2000" b="1" dirty="0">
                <a:solidFill>
                  <a:srgbClr val="00438C"/>
                </a:solidFill>
              </a:rPr>
              <a:t>5 </a:t>
            </a:r>
            <a:r>
              <a:rPr lang="es-EC" sz="2000" b="1">
                <a:solidFill>
                  <a:srgbClr val="00438C"/>
                </a:solidFill>
              </a:rPr>
              <a:t>de Marzo </a:t>
            </a:r>
            <a:r>
              <a:rPr lang="es-EC" sz="2000" b="1" dirty="0">
                <a:solidFill>
                  <a:srgbClr val="00438C"/>
                </a:solidFill>
              </a:rPr>
              <a:t>2019</a:t>
            </a:r>
          </a:p>
        </p:txBody>
      </p:sp>
      <p:sp>
        <p:nvSpPr>
          <p:cNvPr id="6" name="Rectangle 5"/>
          <p:cNvSpPr/>
          <p:nvPr/>
        </p:nvSpPr>
        <p:spPr>
          <a:xfrm>
            <a:off x="6629400" y="5900410"/>
            <a:ext cx="2133600" cy="72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52400" y="-18641"/>
            <a:ext cx="9448800" cy="247241"/>
          </a:xfrm>
          <a:prstGeom prst="rect">
            <a:avLst/>
          </a:prstGeom>
          <a:solidFill>
            <a:srgbClr val="0043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334" y="6172201"/>
            <a:ext cx="2546558" cy="548950"/>
          </a:xfrm>
          <a:prstGeom prst="rect">
            <a:avLst/>
          </a:prstGeom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3CE784A4-4647-494B-B0FA-1FFD9568D8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92" y="292061"/>
            <a:ext cx="2963585" cy="121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92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4582969"/>
              </p:ext>
            </p:extLst>
          </p:nvPr>
        </p:nvGraphicFramePr>
        <p:xfrm>
          <a:off x="457200" y="1752600"/>
          <a:ext cx="8458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85092" y="5834390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¿Qué pasa con la economía de {nombre del país} en general? ¿2019 será un año mejor o peor que 2018?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27870" cy="1143000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br>
              <a:rPr lang="es-EC" sz="2400" dirty="0">
                <a:solidFill>
                  <a:srgbClr val="00438C"/>
                </a:solidFill>
                <a:latin typeface="Arial" pitchFamily="34" charset="0"/>
                <a:cs typeface="Arial" pitchFamily="34" charset="0"/>
              </a:rPr>
            </a:br>
            <a:r>
              <a:rPr lang="es-EC" sz="280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Las Pymes dicen que la economía en 2019 será mejor</a:t>
            </a:r>
          </a:p>
        </p:txBody>
      </p:sp>
      <p:sp>
        <p:nvSpPr>
          <p:cNvPr id="8" name="Arrow: Right 7"/>
          <p:cNvSpPr/>
          <p:nvPr/>
        </p:nvSpPr>
        <p:spPr>
          <a:xfrm>
            <a:off x="1340259" y="2203450"/>
            <a:ext cx="5461752" cy="998825"/>
          </a:xfrm>
          <a:prstGeom prst="rightArrow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sz="1600" b="1" dirty="0"/>
              <a:t>73% dice que la economía en 2019 será mejor que 2018</a:t>
            </a:r>
          </a:p>
        </p:txBody>
      </p:sp>
    </p:spTree>
    <p:extLst>
      <p:ext uri="{BB962C8B-B14F-4D97-AF65-F5344CB8AC3E}">
        <p14:creationId xmlns:p14="http://schemas.microsoft.com/office/powerpoint/2010/main" val="11588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887474"/>
              </p:ext>
            </p:extLst>
          </p:nvPr>
        </p:nvGraphicFramePr>
        <p:xfrm>
          <a:off x="685800" y="17526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5772090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¿Qué pasa con la economía de {nombre del país} en general? ¿2019 será un año mejor o peor que 2018?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AC5E8C-8A8F-4CBD-B279-FA520BE61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9046"/>
            <a:ext cx="7227870" cy="1143000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r>
              <a:rPr lang="es-EC" sz="280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Las Pymes dicen que la economía en 2019 será mejor</a:t>
            </a:r>
          </a:p>
        </p:txBody>
      </p:sp>
    </p:spTree>
    <p:extLst>
      <p:ext uri="{BB962C8B-B14F-4D97-AF65-F5344CB8AC3E}">
        <p14:creationId xmlns:p14="http://schemas.microsoft.com/office/powerpoint/2010/main" val="331995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749158"/>
              </p:ext>
            </p:extLst>
          </p:nvPr>
        </p:nvGraphicFramePr>
        <p:xfrm>
          <a:off x="685800" y="17526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5772090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C" sz="1100" b="1" dirty="0"/>
              <a:t>Pensando en sus expectativas para su negocio, ¿2019 será un año mejor o peor que 2018?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05600" cy="1143000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r>
              <a:rPr lang="es-EC" sz="280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Las Pymes dicen que 2019 será un mejor año para sus negocios</a:t>
            </a:r>
          </a:p>
        </p:txBody>
      </p:sp>
      <p:sp>
        <p:nvSpPr>
          <p:cNvPr id="8" name="Arrow: Right 7"/>
          <p:cNvSpPr/>
          <p:nvPr/>
        </p:nvSpPr>
        <p:spPr>
          <a:xfrm>
            <a:off x="1371600" y="2360666"/>
            <a:ext cx="6217920" cy="709863"/>
          </a:xfrm>
          <a:prstGeom prst="rightArrow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b="1" dirty="0"/>
              <a:t> Cerca de 9 de cada 10 dicen que 2019 será mejor que 2018</a:t>
            </a:r>
          </a:p>
        </p:txBody>
      </p:sp>
    </p:spTree>
    <p:extLst>
      <p:ext uri="{BB962C8B-B14F-4D97-AF65-F5344CB8AC3E}">
        <p14:creationId xmlns:p14="http://schemas.microsoft.com/office/powerpoint/2010/main" val="173977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49645"/>
              </p:ext>
            </p:extLst>
          </p:nvPr>
        </p:nvGraphicFramePr>
        <p:xfrm>
          <a:off x="685800" y="17526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5873688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C" sz="1100" b="1" dirty="0"/>
              <a:t>Pensando en sus expectativas para su negocio, ¿2019 será un año mejor o peor que 2018?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05600" cy="1143000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br>
              <a:rPr lang="en-US" sz="2400" dirty="0">
                <a:solidFill>
                  <a:srgbClr val="00438C"/>
                </a:solidFill>
                <a:latin typeface="Arial" pitchFamily="34" charset="0"/>
                <a:cs typeface="Arial" pitchFamily="34" charset="0"/>
              </a:rPr>
            </a:br>
            <a:r>
              <a:rPr lang="es-EC" sz="2800" dirty="0">
                <a:solidFill>
                  <a:srgbClr val="00438C"/>
                </a:solidFill>
                <a:latin typeface="Arial Black" pitchFamily="34" charset="0"/>
              </a:rPr>
              <a:t>Las Pymes dicen que 2019 será un mejor año para sus negocios</a:t>
            </a:r>
            <a:endParaRPr lang="es-EC" sz="2800" dirty="0">
              <a:solidFill>
                <a:srgbClr val="00438C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0A82A9-ED9F-4461-AD32-6DD1E31E278C}"/>
              </a:ext>
            </a:extLst>
          </p:cNvPr>
          <p:cNvSpPr txBox="1"/>
          <p:nvPr/>
        </p:nvSpPr>
        <p:spPr>
          <a:xfrm>
            <a:off x="7351295" y="2153652"/>
            <a:ext cx="5293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 Black" panose="020B0A04020102020204" pitchFamily="34" charset="0"/>
              </a:rPr>
              <a:t>88%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87957CA-C922-4555-B799-88E6C23484A7}"/>
              </a:ext>
            </a:extLst>
          </p:cNvPr>
          <p:cNvSpPr txBox="1"/>
          <p:nvPr/>
        </p:nvSpPr>
        <p:spPr>
          <a:xfrm>
            <a:off x="7615979" y="3549960"/>
            <a:ext cx="529410" cy="261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 Black" panose="020B0A04020102020204" pitchFamily="34" charset="0"/>
              </a:rPr>
              <a:t>92</a:t>
            </a:r>
            <a:r>
              <a:rPr lang="en-US" sz="1100" dirty="0">
                <a:latin typeface="Arial Black" panose="020B0A04020102020204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92137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452829"/>
              </p:ext>
            </p:extLst>
          </p:nvPr>
        </p:nvGraphicFramePr>
        <p:xfrm>
          <a:off x="4466109" y="1312296"/>
          <a:ext cx="5122985" cy="4478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57464" y="5491118"/>
            <a:ext cx="81534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Pensando en el clima económico actual, ¿cuál de las siguientes es una mejor estrategia? ¿Invertir en su negocio ahora para poder ganar ventaja sobre sus competidores o acumular efectivo que ayude a garantizar que pueda sobrevivir a cualquier crisis económica?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57200" y="274638"/>
            <a:ext cx="6705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br>
              <a:rPr lang="en-US" sz="2400" dirty="0">
                <a:solidFill>
                  <a:srgbClr val="00438C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>
                <a:solidFill>
                  <a:srgbClr val="00438C"/>
                </a:solidFill>
                <a:latin typeface="Arial Black" pitchFamily="34" charset="0"/>
              </a:rPr>
              <a:t>Invertir ahora o guardar dinero en efectivo?</a:t>
            </a:r>
            <a:endParaRPr lang="en-US" sz="2800" dirty="0">
              <a:solidFill>
                <a:srgbClr val="00438C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045158"/>
              </p:ext>
            </p:extLst>
          </p:nvPr>
        </p:nvGraphicFramePr>
        <p:xfrm>
          <a:off x="258924" y="1397615"/>
          <a:ext cx="5005754" cy="4478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88746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57464" y="5491118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En 2019, ¿usted considera contratar empleados, mantener el personal estable o reducir el número de empleados?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57200" y="274638"/>
            <a:ext cx="6705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br>
              <a:rPr lang="en-US" sz="2400" dirty="0">
                <a:solidFill>
                  <a:srgbClr val="00438C"/>
                </a:solidFill>
                <a:latin typeface="Arial" pitchFamily="34" charset="0"/>
                <a:cs typeface="Arial" pitchFamily="34" charset="0"/>
              </a:rPr>
            </a:br>
            <a:r>
              <a:rPr lang="es-EC" sz="2800" dirty="0">
                <a:solidFill>
                  <a:srgbClr val="00438C"/>
                </a:solidFill>
                <a:latin typeface="Arial Black" pitchFamily="34" charset="0"/>
                <a:cs typeface="Arial" pitchFamily="34" charset="0"/>
              </a:rPr>
              <a:t>Invertir en nuevos empleados, o no?</a:t>
            </a:r>
            <a:endParaRPr lang="es-EC" sz="2800" dirty="0">
              <a:solidFill>
                <a:srgbClr val="00438C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242096"/>
              </p:ext>
            </p:extLst>
          </p:nvPr>
        </p:nvGraphicFramePr>
        <p:xfrm>
          <a:off x="220133" y="1153325"/>
          <a:ext cx="8694958" cy="4327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307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461721"/>
              </p:ext>
            </p:extLst>
          </p:nvPr>
        </p:nvGraphicFramePr>
        <p:xfrm>
          <a:off x="333802" y="1446793"/>
          <a:ext cx="8420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333802" y="303793"/>
            <a:ext cx="713638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br>
              <a:rPr lang="es-EC" sz="2000" kern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es-EC" sz="2400" kern="0" dirty="0">
                <a:solidFill>
                  <a:srgbClr val="00438C"/>
                </a:solidFill>
                <a:latin typeface="Arial Black" pitchFamily="34" charset="0"/>
                <a:cs typeface="Arial" pitchFamily="34" charset="0"/>
              </a:rPr>
              <a:t>Planes de inversión en tecnología de oficina para el 2019</a:t>
            </a:r>
            <a:endParaRPr lang="es-EC" sz="2400" kern="0" dirty="0">
              <a:solidFill>
                <a:srgbClr val="00438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5847893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>
                <a:solidFill>
                  <a:srgbClr val="000000"/>
                </a:solidFill>
              </a:rPr>
              <a:t>Pensando en dispositivos de tecnología de oficina, como computadores y servidores, impresoras y teléfonos, ¿en cuáles planea invertir en 2019? (Permite multiples respuestas)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A441B2-8ACC-4CB2-B608-DC750C478E6E}"/>
              </a:ext>
            </a:extLst>
          </p:cNvPr>
          <p:cNvSpPr/>
          <p:nvPr/>
        </p:nvSpPr>
        <p:spPr>
          <a:xfrm>
            <a:off x="6267158" y="2590088"/>
            <a:ext cx="2106930" cy="1142999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 sz="1800" b="1" dirty="0"/>
              <a:t>Casi 70% de Pymes planean invertir en tecnología de oficina.</a:t>
            </a:r>
          </a:p>
        </p:txBody>
      </p:sp>
    </p:spTree>
    <p:extLst>
      <p:ext uri="{BB962C8B-B14F-4D97-AF65-F5344CB8AC3E}">
        <p14:creationId xmlns:p14="http://schemas.microsoft.com/office/powerpoint/2010/main" val="164392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216393"/>
              </p:ext>
            </p:extLst>
          </p:nvPr>
        </p:nvGraphicFramePr>
        <p:xfrm>
          <a:off x="91440" y="1692411"/>
          <a:ext cx="8900160" cy="4250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</a:rPr>
              <a:t>Tecnología necesaria para los negocios</a:t>
            </a:r>
            <a:endParaRPr lang="es-EC" sz="2800" kern="0" dirty="0">
              <a:solidFill>
                <a:srgbClr val="00438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5895682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>
                <a:solidFill>
                  <a:srgbClr val="000000"/>
                </a:solidFill>
              </a:rPr>
              <a:t>¿Cuáles de las siguientes tecnologías, si hubiere alguna, son esenciales para su negocio?</a:t>
            </a:r>
          </a:p>
        </p:txBody>
      </p:sp>
    </p:spTree>
    <p:extLst>
      <p:ext uri="{BB962C8B-B14F-4D97-AF65-F5344CB8AC3E}">
        <p14:creationId xmlns:p14="http://schemas.microsoft.com/office/powerpoint/2010/main" val="118466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543429"/>
              </p:ext>
            </p:extLst>
          </p:nvPr>
        </p:nvGraphicFramePr>
        <p:xfrm>
          <a:off x="62204" y="1401596"/>
          <a:ext cx="8700796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54377" y="5768635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¿Utiliza usted la tecnología móvil integrada en su negocio, tal como la capacidad de imprimir, escanear, o compartir documentos desde su teléfono?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57200" y="457200"/>
            <a:ext cx="721233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dirty="0">
                <a:solidFill>
                  <a:srgbClr val="00438C"/>
                </a:solidFill>
                <a:latin typeface="Arial Black" pitchFamily="34" charset="0"/>
                <a:cs typeface="Arial" pitchFamily="34" charset="0"/>
              </a:rPr>
              <a:t>Uso de tecnología móvil integrada</a:t>
            </a:r>
            <a:endParaRPr lang="es-EC" sz="2800" dirty="0">
              <a:solidFill>
                <a:srgbClr val="00438C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3398" y="3115032"/>
            <a:ext cx="2258602" cy="1323439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Panamá: 69%</a:t>
            </a:r>
          </a:p>
          <a:p>
            <a:pPr algn="ctr"/>
            <a:r>
              <a:rPr lang="en-US" sz="2000" b="1" dirty="0"/>
              <a:t>Colombia: 66%</a:t>
            </a:r>
          </a:p>
          <a:p>
            <a:pPr algn="ctr"/>
            <a:r>
              <a:rPr lang="en-US" sz="2000" b="1" dirty="0"/>
              <a:t>Ecuador: 64%</a:t>
            </a:r>
          </a:p>
          <a:p>
            <a:pPr algn="ctr"/>
            <a:r>
              <a:rPr lang="en-US" sz="2000" b="1" dirty="0"/>
              <a:t>Costa Rica: 62%</a:t>
            </a:r>
          </a:p>
        </p:txBody>
      </p:sp>
    </p:spTree>
    <p:extLst>
      <p:ext uri="{BB962C8B-B14F-4D97-AF65-F5344CB8AC3E}">
        <p14:creationId xmlns:p14="http://schemas.microsoft.com/office/powerpoint/2010/main" val="113874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070733"/>
              </p:ext>
            </p:extLst>
          </p:nvPr>
        </p:nvGraphicFramePr>
        <p:xfrm>
          <a:off x="333802" y="1446793"/>
          <a:ext cx="8420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</a:rPr>
              <a:t>Equipo de trabajo remoto </a:t>
            </a:r>
          </a:p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</a:rPr>
              <a:t>utilizando tecnología</a:t>
            </a:r>
            <a:endParaRPr lang="es-EC" sz="2800" kern="0" dirty="0">
              <a:solidFill>
                <a:srgbClr val="00438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5895682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>
                <a:solidFill>
                  <a:srgbClr val="000000"/>
                </a:solidFill>
              </a:rPr>
              <a:t>Aproximadamente, ¿qué porcentaje de su plantilla trabaja desde casa o de forma remota utilizando la tecnología para conectarse con el negocio?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D4D1F3-04A5-4227-A4D5-3AD5022C88A8}"/>
              </a:ext>
            </a:extLst>
          </p:cNvPr>
          <p:cNvSpPr/>
          <p:nvPr/>
        </p:nvSpPr>
        <p:spPr>
          <a:xfrm>
            <a:off x="4846321" y="3363528"/>
            <a:ext cx="2106930" cy="877396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 sz="1800" b="1" dirty="0"/>
              <a:t>Media = 10% del personal trabaja remotamente</a:t>
            </a:r>
          </a:p>
        </p:txBody>
      </p:sp>
    </p:spTree>
    <p:extLst>
      <p:ext uri="{BB962C8B-B14F-4D97-AF65-F5344CB8AC3E}">
        <p14:creationId xmlns:p14="http://schemas.microsoft.com/office/powerpoint/2010/main" val="332082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188" y="1338985"/>
            <a:ext cx="8429625" cy="4640084"/>
          </a:xfrm>
          <a:solidFill>
            <a:srgbClr val="C9E3FF">
              <a:alpha val="49804"/>
            </a:srgbClr>
          </a:solidFill>
        </p:spPr>
        <p:txBody>
          <a:bodyPr anchor="ctr"/>
          <a:lstStyle/>
          <a:p>
            <a:pPr>
              <a:spcBef>
                <a:spcPts val="1800"/>
              </a:spcBef>
            </a:pPr>
            <a:r>
              <a:rPr lang="es-EC" sz="1600" dirty="0"/>
              <a:t>800 propietarios y gerentes de pequeñas y medianas empresas encuestados en Colombia, Costa Rica, Ecuador y Panamá.</a:t>
            </a:r>
            <a:endParaRPr lang="es-EC" sz="1600" b="1" i="1" dirty="0"/>
          </a:p>
          <a:p>
            <a:pPr>
              <a:spcBef>
                <a:spcPts val="1800"/>
              </a:spcBef>
            </a:pPr>
            <a:r>
              <a:rPr lang="es-EC" sz="1600" dirty="0"/>
              <a:t>Empresas de 3 a 100 empleados; confirmando que utilizan tecnología de oficina.</a:t>
            </a:r>
          </a:p>
          <a:p>
            <a:pPr>
              <a:spcBef>
                <a:spcPts val="1800"/>
              </a:spcBef>
            </a:pPr>
            <a:r>
              <a:rPr lang="es-EC" sz="1600" dirty="0"/>
              <a:t>Periodo de la encuesta: 10 de diciembre de 2018 – 22 de enero de 2019.</a:t>
            </a:r>
          </a:p>
          <a:p>
            <a:pPr>
              <a:spcBef>
                <a:spcPts val="1800"/>
              </a:spcBef>
            </a:pPr>
            <a:r>
              <a:rPr lang="es-EC" sz="1600" dirty="0"/>
              <a:t>El centro de llamadas de Ciudad de México realizó entrevistas telefónicas supervisadas y en vivo; 25% de los participantes reclutados en línea, 75% a través de llamadas tradicionales.</a:t>
            </a:r>
          </a:p>
          <a:p>
            <a:pPr>
              <a:spcBef>
                <a:spcPts val="1800"/>
              </a:spcBef>
            </a:pPr>
            <a:r>
              <a:rPr lang="es-EC" sz="1600" dirty="0"/>
              <a:t>Resultados compilados y analizados en EE.UU. por OpinionWorks.</a:t>
            </a:r>
          </a:p>
          <a:p>
            <a:pPr>
              <a:spcBef>
                <a:spcPts val="1800"/>
              </a:spcBef>
            </a:pPr>
            <a:r>
              <a:rPr lang="es-EC" sz="1600" dirty="0"/>
              <a:t>Entrevistas de seguimiento por </a:t>
            </a:r>
            <a:r>
              <a:rPr lang="es-EC" sz="1600" dirty="0" err="1"/>
              <a:t>OpinionWorks</a:t>
            </a:r>
            <a:r>
              <a:rPr lang="es-EC" sz="1600" dirty="0"/>
              <a:t> con 30 empresas para obtener entendimiento más profundo.</a:t>
            </a:r>
          </a:p>
          <a:p>
            <a:pPr>
              <a:spcBef>
                <a:spcPts val="1800"/>
              </a:spcBef>
            </a:pPr>
            <a:r>
              <a:rPr lang="es-EC" sz="1600" dirty="0"/>
              <a:t>Dos grupos focales el 28 de enero en Bogotá para profundizar los temas de la encuesta. </a:t>
            </a:r>
          </a:p>
          <a:p>
            <a:pPr>
              <a:spcBef>
                <a:spcPts val="1800"/>
              </a:spcBef>
            </a:pPr>
            <a:r>
              <a:rPr lang="es-EC" sz="1600" dirty="0"/>
              <a:t>La quinta encuesta anual explora nuevos temas y puede compararse con años anteriores.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br>
              <a:rPr lang="es-EC" sz="2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es-EC" sz="280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Metodología</a:t>
            </a:r>
            <a:endParaRPr lang="es-EC" sz="2800" dirty="0">
              <a:solidFill>
                <a:srgbClr val="0043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46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369846"/>
              </p:ext>
            </p:extLst>
          </p:nvPr>
        </p:nvGraphicFramePr>
        <p:xfrm>
          <a:off x="-132347" y="1370669"/>
          <a:ext cx="9276347" cy="4724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391026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400" kern="0" dirty="0">
                <a:solidFill>
                  <a:srgbClr val="00438C"/>
                </a:solidFill>
                <a:latin typeface="Arial Black" pitchFamily="34" charset="0"/>
              </a:rPr>
              <a:t>Uso de aplicaciones móviles</a:t>
            </a:r>
            <a:endParaRPr lang="es-EC" sz="2400" kern="0" dirty="0">
              <a:solidFill>
                <a:srgbClr val="00438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5895682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>
                <a:solidFill>
                  <a:srgbClr val="000000"/>
                </a:solidFill>
              </a:rPr>
              <a:t>¿Cuáles de las siguientes aplicaciones móviles, en su caso, está </a:t>
            </a:r>
            <a:r>
              <a:rPr lang="es-EC" sz="1100" b="1" u="sng">
                <a:solidFill>
                  <a:srgbClr val="000000"/>
                </a:solidFill>
              </a:rPr>
              <a:t>utilizando actualmente </a:t>
            </a:r>
            <a:r>
              <a:rPr lang="es-EC" sz="1100" b="1">
                <a:solidFill>
                  <a:srgbClr val="000000"/>
                </a:solidFill>
              </a:rPr>
              <a:t>su empresa? (Permite varias respuestas)</a:t>
            </a:r>
          </a:p>
        </p:txBody>
      </p:sp>
    </p:spTree>
    <p:extLst>
      <p:ext uri="{BB962C8B-B14F-4D97-AF65-F5344CB8AC3E}">
        <p14:creationId xmlns:p14="http://schemas.microsoft.com/office/powerpoint/2010/main" val="2530964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516085"/>
              </p:ext>
            </p:extLst>
          </p:nvPr>
        </p:nvGraphicFramePr>
        <p:xfrm>
          <a:off x="304801" y="138262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09600" y="639748"/>
            <a:ext cx="8229600" cy="8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</a:rPr>
              <a:t>Uso de redes sociales</a:t>
            </a:r>
            <a:endParaRPr lang="es-EC" sz="2800" kern="0" dirty="0">
              <a:solidFill>
                <a:srgbClr val="00438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5879640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¿Utiliza su empresa alguna plataforma de redes sociales? Si su respuesta es afirmativa, ¿cuáles?</a:t>
            </a:r>
          </a:p>
        </p:txBody>
      </p:sp>
    </p:spTree>
    <p:extLst>
      <p:ext uri="{BB962C8B-B14F-4D97-AF65-F5344CB8AC3E}">
        <p14:creationId xmlns:p14="http://schemas.microsoft.com/office/powerpoint/2010/main" val="62765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611144"/>
              </p:ext>
            </p:extLst>
          </p:nvPr>
        </p:nvGraphicFramePr>
        <p:xfrm>
          <a:off x="685800" y="1452518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5638800"/>
            <a:ext cx="81534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>
                <a:solidFill>
                  <a:srgbClr val="000000"/>
                </a:solidFill>
              </a:rPr>
              <a:t>¿Está usando la “nube” para ayudar a administrar o dirigir su negocio, en otras palabras, capacidad de computación y almacenamiento fuera de las instalaciones? (Si la respuesta es sí): ¿Se ha convertido la nube en una herramienta esencial para su negocio?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5800" y="466636"/>
            <a:ext cx="6705600" cy="1143000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r>
              <a:rPr lang="es-EC" sz="240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Gran crecimiento en el uso de la nube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31720" y="3057064"/>
            <a:ext cx="5255394" cy="338554"/>
          </a:xfrm>
          <a:prstGeom prst="rect">
            <a:avLst/>
          </a:prstGeom>
          <a:solidFill>
            <a:schemeClr val="bg1"/>
          </a:solidFill>
          <a:ln>
            <a:solidFill>
              <a:srgbClr val="A3A3E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Panamá 48%, Colombia 57%, Costa Rica 52%, Ecuador 50%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CE4BD8-2130-41BB-AF48-517A901CA5EC}"/>
              </a:ext>
            </a:extLst>
          </p:cNvPr>
          <p:cNvSpPr txBox="1"/>
          <p:nvPr/>
        </p:nvSpPr>
        <p:spPr>
          <a:xfrm>
            <a:off x="283845" y="2584802"/>
            <a:ext cx="651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n-lt"/>
              </a:rPr>
              <a:t>2019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C3DB06-D8BA-49C2-B21B-88D7E9B3B66F}"/>
              </a:ext>
            </a:extLst>
          </p:cNvPr>
          <p:cNvSpPr txBox="1"/>
          <p:nvPr/>
        </p:nvSpPr>
        <p:spPr>
          <a:xfrm>
            <a:off x="322652" y="3978610"/>
            <a:ext cx="651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n-lt"/>
              </a:rPr>
              <a:t>2018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FEC412-EC66-463B-B659-5E8F54A00D7F}"/>
              </a:ext>
            </a:extLst>
          </p:cNvPr>
          <p:cNvSpPr txBox="1"/>
          <p:nvPr/>
        </p:nvSpPr>
        <p:spPr>
          <a:xfrm>
            <a:off x="2331720" y="4489387"/>
            <a:ext cx="5255394" cy="338554"/>
          </a:xfrm>
          <a:prstGeom prst="rect">
            <a:avLst/>
          </a:prstGeom>
          <a:solidFill>
            <a:schemeClr val="bg1"/>
          </a:solidFill>
          <a:ln>
            <a:solidFill>
              <a:srgbClr val="A3A3E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Panamá 47%, Colombia 40%, Costa Rica 40%, Ecuador 33%</a:t>
            </a:r>
          </a:p>
        </p:txBody>
      </p:sp>
    </p:spTree>
    <p:extLst>
      <p:ext uri="{BB962C8B-B14F-4D97-AF65-F5344CB8AC3E}">
        <p14:creationId xmlns:p14="http://schemas.microsoft.com/office/powerpoint/2010/main" val="241395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506112"/>
              </p:ext>
            </p:extLst>
          </p:nvPr>
        </p:nvGraphicFramePr>
        <p:xfrm>
          <a:off x="533400" y="1718106"/>
          <a:ext cx="8229600" cy="461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1500" y="5801315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>
                <a:solidFill>
                  <a:srgbClr val="000000"/>
                </a:solidFill>
              </a:rPr>
              <a:t>¿Se preocupa mucho, parte del tiempo, o nada en lo absolute acerca de la seguridad de la información de su empresa debido a un ataque de un hacer o un ataque cibernético?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51252" y="435239"/>
            <a:ext cx="7698935" cy="1143000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br>
              <a:rPr lang="es-EC" sz="2400" dirty="0">
                <a:solidFill>
                  <a:srgbClr val="00438C"/>
                </a:solidFill>
                <a:latin typeface="Arial" pitchFamily="34" charset="0"/>
                <a:cs typeface="Arial" pitchFamily="34" charset="0"/>
              </a:rPr>
            </a:br>
            <a:r>
              <a:rPr lang="es-EC" sz="2800" dirty="0">
                <a:solidFill>
                  <a:srgbClr val="00438C"/>
                </a:solidFill>
                <a:latin typeface="Arial Black" panose="020B0A04020102020204" pitchFamily="34" charset="0"/>
                <a:cs typeface="Arial" pitchFamily="34" charset="0"/>
              </a:rPr>
              <a:t>La gran mayoría se preocupa por la seguridad de la información</a:t>
            </a:r>
            <a:endParaRPr lang="es-EC" sz="2800" dirty="0">
              <a:solidFill>
                <a:srgbClr val="00438C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8" name="Arrow: Right 7"/>
          <p:cNvSpPr/>
          <p:nvPr/>
        </p:nvSpPr>
        <p:spPr>
          <a:xfrm>
            <a:off x="1202762" y="2284987"/>
            <a:ext cx="4928256" cy="571196"/>
          </a:xfrm>
          <a:prstGeom prst="rightArrow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sz="1300" b="1" dirty="0">
                <a:solidFill>
                  <a:schemeClr val="tx1"/>
                </a:solidFill>
              </a:rPr>
              <a:t>69% en 2019 se preocupa de la seguridad de su información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339E58-D74D-4D7C-9AF0-E82B291E5280}"/>
              </a:ext>
            </a:extLst>
          </p:cNvPr>
          <p:cNvSpPr txBox="1"/>
          <p:nvPr/>
        </p:nvSpPr>
        <p:spPr>
          <a:xfrm>
            <a:off x="1610226" y="3187263"/>
            <a:ext cx="6075948" cy="338554"/>
          </a:xfrm>
          <a:prstGeom prst="rect">
            <a:avLst/>
          </a:prstGeom>
          <a:solidFill>
            <a:schemeClr val="bg1"/>
          </a:solidFill>
          <a:ln>
            <a:solidFill>
              <a:srgbClr val="A3A3E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Colombia 76%, Costa Rica 72%, Panamá 68%, Ecuador 60%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1B20B8D9-44EE-440E-B6D5-C3D857EA1EF9}"/>
              </a:ext>
            </a:extLst>
          </p:cNvPr>
          <p:cNvSpPr/>
          <p:nvPr/>
        </p:nvSpPr>
        <p:spPr>
          <a:xfrm>
            <a:off x="1202762" y="3857419"/>
            <a:ext cx="4620522" cy="571196"/>
          </a:xfrm>
          <a:prstGeom prst="rightArrow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sz="1300" b="1" dirty="0">
                <a:solidFill>
                  <a:schemeClr val="tx1"/>
                </a:solidFill>
              </a:rPr>
              <a:t>56% en 2018 se preocupaba de la seguridad de su información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853E13-10BA-49C9-AB1F-C6AB43C28EA9}"/>
              </a:ext>
            </a:extLst>
          </p:cNvPr>
          <p:cNvSpPr txBox="1"/>
          <p:nvPr/>
        </p:nvSpPr>
        <p:spPr>
          <a:xfrm>
            <a:off x="1610226" y="4672629"/>
            <a:ext cx="6075948" cy="338554"/>
          </a:xfrm>
          <a:prstGeom prst="rect">
            <a:avLst/>
          </a:prstGeom>
          <a:solidFill>
            <a:schemeClr val="bg1"/>
          </a:solidFill>
          <a:ln>
            <a:solidFill>
              <a:srgbClr val="A3A3E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Colombia 62%, Costa Rica 56%, Panamá 55%, Ecuador 52%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5B0E39-FA78-44A3-A458-A49B09C71353}"/>
              </a:ext>
            </a:extLst>
          </p:cNvPr>
          <p:cNvSpPr txBox="1"/>
          <p:nvPr/>
        </p:nvSpPr>
        <p:spPr>
          <a:xfrm>
            <a:off x="533400" y="2723368"/>
            <a:ext cx="651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n-lt"/>
              </a:rPr>
              <a:t>2019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796B257-1DA5-49E8-AB88-C40A41F1DC2E}"/>
              </a:ext>
            </a:extLst>
          </p:cNvPr>
          <p:cNvSpPr txBox="1"/>
          <p:nvPr/>
        </p:nvSpPr>
        <p:spPr>
          <a:xfrm>
            <a:off x="551252" y="4141532"/>
            <a:ext cx="651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n-lt"/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9586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1163244"/>
              </p:ext>
            </p:extLst>
          </p:nvPr>
        </p:nvGraphicFramePr>
        <p:xfrm>
          <a:off x="1412631" y="1401596"/>
          <a:ext cx="7731369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35902" y="5744996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>
                <a:solidFill>
                  <a:srgbClr val="000000"/>
                </a:solidFill>
              </a:rPr>
              <a:t>¿Ha sufrido su negocio en algún momento una violación de seguridad debido a un hacker o un ataque cibernético?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57200" y="274638"/>
            <a:ext cx="6705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br>
              <a:rPr lang="es-EC" sz="2400" dirty="0">
                <a:solidFill>
                  <a:srgbClr val="00438C"/>
                </a:solidFill>
                <a:latin typeface="Arial" pitchFamily="34" charset="0"/>
                <a:cs typeface="Arial" pitchFamily="34" charset="0"/>
              </a:rPr>
            </a:br>
            <a:r>
              <a:rPr lang="es-EC" sz="2800" dirty="0">
                <a:solidFill>
                  <a:srgbClr val="00438C"/>
                </a:solidFill>
                <a:latin typeface="Arial Black" pitchFamily="34" charset="0"/>
              </a:rPr>
              <a:t>Mi negocio ha sufrido una brecha de seguridad</a:t>
            </a:r>
            <a:endParaRPr lang="es-EC" sz="2800" dirty="0">
              <a:solidFill>
                <a:srgbClr val="00438C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BFAA99-C945-464C-984B-9E06FC928BC1}"/>
              </a:ext>
            </a:extLst>
          </p:cNvPr>
          <p:cNvSpPr txBox="1"/>
          <p:nvPr/>
        </p:nvSpPr>
        <p:spPr>
          <a:xfrm>
            <a:off x="6026414" y="3748805"/>
            <a:ext cx="2878666" cy="1323439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Panamá: 13%</a:t>
            </a:r>
          </a:p>
          <a:p>
            <a:pPr algn="ctr"/>
            <a:r>
              <a:rPr lang="en-US" sz="2000" b="1" dirty="0"/>
              <a:t>Costa Rica: 20%</a:t>
            </a:r>
          </a:p>
          <a:p>
            <a:pPr algn="ctr"/>
            <a:r>
              <a:rPr lang="en-US" sz="2000" b="1" dirty="0"/>
              <a:t>Colombia: 18%</a:t>
            </a:r>
          </a:p>
          <a:p>
            <a:pPr algn="ctr"/>
            <a:r>
              <a:rPr lang="en-US" sz="2000" b="1" dirty="0"/>
              <a:t>Ecuador: 7%</a:t>
            </a:r>
          </a:p>
        </p:txBody>
      </p:sp>
    </p:spTree>
    <p:extLst>
      <p:ext uri="{BB962C8B-B14F-4D97-AF65-F5344CB8AC3E}">
        <p14:creationId xmlns:p14="http://schemas.microsoft.com/office/powerpoint/2010/main" val="16079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558167"/>
              </p:ext>
            </p:extLst>
          </p:nvPr>
        </p:nvGraphicFramePr>
        <p:xfrm>
          <a:off x="333802" y="1462835"/>
          <a:ext cx="8420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457200" y="491100"/>
            <a:ext cx="8229600" cy="8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400" kern="0" dirty="0">
                <a:solidFill>
                  <a:srgbClr val="00438C"/>
                </a:solidFill>
                <a:latin typeface="Arial Black" pitchFamily="34" charset="0"/>
              </a:rPr>
              <a:t>Medidas de seguridad informática implementadas</a:t>
            </a:r>
            <a:endParaRPr lang="es-EC" sz="2400" kern="0" dirty="0">
              <a:solidFill>
                <a:srgbClr val="00438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5895682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¿Qué medidas de seguridad informática ha implementado en su negocio?  </a:t>
            </a:r>
          </a:p>
        </p:txBody>
      </p:sp>
    </p:spTree>
    <p:extLst>
      <p:ext uri="{BB962C8B-B14F-4D97-AF65-F5344CB8AC3E}">
        <p14:creationId xmlns:p14="http://schemas.microsoft.com/office/powerpoint/2010/main" val="244614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988459"/>
              </p:ext>
            </p:extLst>
          </p:nvPr>
        </p:nvGraphicFramePr>
        <p:xfrm>
          <a:off x="1294228" y="1446793"/>
          <a:ext cx="7459674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319301" y="244158"/>
            <a:ext cx="850539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br>
              <a:rPr lang="en-US" sz="2400" kern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La igualdad de género en las Pymes</a:t>
            </a:r>
            <a:endParaRPr lang="es-EC" sz="2800" kern="0" dirty="0">
              <a:solidFill>
                <a:srgbClr val="00438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726535-0163-4913-A175-E06B02FF4A91}"/>
              </a:ext>
            </a:extLst>
          </p:cNvPr>
          <p:cNvSpPr txBox="1"/>
          <p:nvPr/>
        </p:nvSpPr>
        <p:spPr>
          <a:xfrm>
            <a:off x="495300" y="5895682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¿Qué porcentaje de sus empleados son mujeres?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AC80E9-65F4-4E3C-813D-2D7912A249DC}"/>
              </a:ext>
            </a:extLst>
          </p:cNvPr>
          <p:cNvSpPr/>
          <p:nvPr/>
        </p:nvSpPr>
        <p:spPr>
          <a:xfrm>
            <a:off x="5664743" y="4308162"/>
            <a:ext cx="3159956" cy="877987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 sz="1800" b="1" dirty="0"/>
              <a:t>54% de Pymes tienen por lo menos un 50% de colaboradores mujeres.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8F7B6BA5-1640-432E-957E-0600EB995AA8}"/>
              </a:ext>
            </a:extLst>
          </p:cNvPr>
          <p:cNvSpPr/>
          <p:nvPr/>
        </p:nvSpPr>
        <p:spPr>
          <a:xfrm>
            <a:off x="495299" y="2773539"/>
            <a:ext cx="1647399" cy="11430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sz="1800" b="1" dirty="0">
                <a:latin typeface="Calibri" panose="020F0502020204030204" pitchFamily="34" charset="0"/>
                <a:ea typeface="Times" panose="02020603050405020304" pitchFamily="18" charset="0"/>
              </a:rPr>
              <a:t>47% mujeres versus 53% hombres en las Pymes</a:t>
            </a:r>
            <a:endParaRPr lang="es-EC" sz="1800" b="1" dirty="0"/>
          </a:p>
        </p:txBody>
      </p:sp>
    </p:spTree>
    <p:extLst>
      <p:ext uri="{BB962C8B-B14F-4D97-AF65-F5344CB8AC3E}">
        <p14:creationId xmlns:p14="http://schemas.microsoft.com/office/powerpoint/2010/main" val="115318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318200"/>
              </p:ext>
            </p:extLst>
          </p:nvPr>
        </p:nvGraphicFramePr>
        <p:xfrm>
          <a:off x="333802" y="1446793"/>
          <a:ext cx="8420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319301" y="427038"/>
            <a:ext cx="850539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Mujeres en posiciones de liderazgo</a:t>
            </a:r>
            <a:endParaRPr lang="es-EC" sz="2800" kern="0" dirty="0">
              <a:solidFill>
                <a:srgbClr val="00438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726535-0163-4913-A175-E06B02FF4A91}"/>
              </a:ext>
            </a:extLst>
          </p:cNvPr>
          <p:cNvSpPr txBox="1"/>
          <p:nvPr/>
        </p:nvSpPr>
        <p:spPr>
          <a:xfrm>
            <a:off x="495300" y="5895682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Pensando solo en posiciones de liderazgo o de toma de decisiones en su empresa, ¿qué porcentaje son mujeres?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AC80E9-65F4-4E3C-813D-2D7912A249DC}"/>
              </a:ext>
            </a:extLst>
          </p:cNvPr>
          <p:cNvSpPr/>
          <p:nvPr/>
        </p:nvSpPr>
        <p:spPr>
          <a:xfrm>
            <a:off x="5284027" y="4249407"/>
            <a:ext cx="3540672" cy="921683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 sz="1800" b="1" dirty="0"/>
              <a:t>45% de los responsables de tomar decisiones son mujeres.</a:t>
            </a:r>
          </a:p>
        </p:txBody>
      </p:sp>
    </p:spTree>
    <p:extLst>
      <p:ext uri="{BB962C8B-B14F-4D97-AF65-F5344CB8AC3E}">
        <p14:creationId xmlns:p14="http://schemas.microsoft.com/office/powerpoint/2010/main" val="65512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018753"/>
              </p:ext>
            </p:extLst>
          </p:nvPr>
        </p:nvGraphicFramePr>
        <p:xfrm>
          <a:off x="62204" y="1401596"/>
          <a:ext cx="8700796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54377" y="5768635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Cuando va a contratar a un nuevo empleado o colaborador, ¿es la igualdad de género en su empresa, un factor considerado en su decisión de contratación?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54377" y="520223"/>
            <a:ext cx="6705600" cy="941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dirty="0">
                <a:solidFill>
                  <a:srgbClr val="00438C"/>
                </a:solidFill>
                <a:latin typeface="Arial Black" pitchFamily="34" charset="0"/>
                <a:cs typeface="Arial" pitchFamily="34" charset="0"/>
              </a:rPr>
              <a:t>La igualdad de género es un factor en la contratación?</a:t>
            </a:r>
            <a:endParaRPr lang="es-EC" sz="2800" dirty="0">
              <a:solidFill>
                <a:srgbClr val="00438C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543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33802" y="1446793"/>
          <a:ext cx="8420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457200" y="577463"/>
            <a:ext cx="8229600" cy="8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</a:rPr>
              <a:t>Medidas ambientales implementadas</a:t>
            </a:r>
            <a:endParaRPr lang="es-EC" sz="2800" kern="0" dirty="0">
              <a:solidFill>
                <a:srgbClr val="00438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5895682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>
                <a:solidFill>
                  <a:srgbClr val="000000"/>
                </a:solidFill>
              </a:rPr>
              <a:t>¿Qué medidas ha implementado en su negocio para cuidar el ambiente?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5EDBB5-4908-4083-B09A-E9ED10CE1134}"/>
              </a:ext>
            </a:extLst>
          </p:cNvPr>
          <p:cNvSpPr/>
          <p:nvPr/>
        </p:nvSpPr>
        <p:spPr>
          <a:xfrm>
            <a:off x="5425916" y="4140115"/>
            <a:ext cx="3222784" cy="921683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 sz="1800" b="1" dirty="0"/>
              <a:t>92% de negocios han implementado medidas ambientales</a:t>
            </a:r>
          </a:p>
        </p:txBody>
      </p:sp>
    </p:spTree>
    <p:extLst>
      <p:ext uri="{BB962C8B-B14F-4D97-AF65-F5344CB8AC3E}">
        <p14:creationId xmlns:p14="http://schemas.microsoft.com/office/powerpoint/2010/main" val="406355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5300" y="2400300"/>
            <a:ext cx="8153400" cy="2057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EC" sz="6000" dirty="0">
                <a:solidFill>
                  <a:srgbClr val="00438C"/>
                </a:solidFill>
                <a:latin typeface="Arial Black" pitchFamily="34" charset="0"/>
              </a:rPr>
              <a:t>Perfil de los encuestados</a:t>
            </a:r>
          </a:p>
        </p:txBody>
      </p:sp>
      <p:sp>
        <p:nvSpPr>
          <p:cNvPr id="3" name="Rectangle 2"/>
          <p:cNvSpPr/>
          <p:nvPr/>
        </p:nvSpPr>
        <p:spPr>
          <a:xfrm>
            <a:off x="6629400" y="5900410"/>
            <a:ext cx="2133600" cy="72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56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3206" y="1417638"/>
            <a:ext cx="8011236" cy="4710206"/>
          </a:xfrm>
          <a:solidFill>
            <a:schemeClr val="accent1">
              <a:alpha val="50000"/>
            </a:schemeClr>
          </a:solidFill>
        </p:spPr>
        <p:txBody>
          <a:bodyPr anchor="ctr"/>
          <a:lstStyle/>
          <a:p>
            <a:pPr lvl="0">
              <a:spcBef>
                <a:spcPts val="3000"/>
              </a:spcBef>
              <a:spcAft>
                <a:spcPts val="0"/>
              </a:spcAft>
              <a:buFont typeface="+mj-lt"/>
              <a:buAutoNum type="arabicPeriod"/>
            </a:pPr>
            <a:endParaRPr lang="es-EC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30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C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Pymes ven a la competencia tanto local como global como su mayor preocupación.</a:t>
            </a:r>
          </a:p>
          <a:p>
            <a:pPr>
              <a:spcBef>
                <a:spcPts val="30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C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La economía nacional también es motivo de incertidumbre, aunque el 73% de los encuestados esperan que la economía de sus países mejore. </a:t>
            </a:r>
          </a:p>
          <a:p>
            <a:pPr>
              <a:spcBef>
                <a:spcPts val="30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C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El optimismo se mantiene alto, 9 de cada 10 empresarios piensan que sus negocios estarán mejor en el 2019. </a:t>
            </a:r>
          </a:p>
          <a:p>
            <a:pPr>
              <a:spcBef>
                <a:spcPts val="30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C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76% de las Pymes mantendrán su personal actual, mientras que el 17% contratarán nuevo personal.</a:t>
            </a:r>
          </a:p>
          <a:p>
            <a:pPr>
              <a:spcBef>
                <a:spcPts val="30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C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Más de 2/3 de los encuestados planea invertir en tecnología de oficina (computadoras o servidores, tecnología móvil, impresoras, copiadoras o escáneres).</a:t>
            </a:r>
            <a:endParaRPr lang="es-EC" sz="1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/>
            </a:pPr>
            <a:endParaRPr lang="es-EC" sz="1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r>
              <a:rPr lang="es-EC" sz="280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Resultados clave</a:t>
            </a:r>
            <a:endParaRPr lang="es-EC" sz="2800" dirty="0">
              <a:solidFill>
                <a:srgbClr val="0043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09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6382" y="1119116"/>
            <a:ext cx="8011236" cy="5172502"/>
          </a:xfrm>
          <a:solidFill>
            <a:schemeClr val="accent1">
              <a:alpha val="50000"/>
            </a:schemeClr>
          </a:solidFill>
        </p:spPr>
        <p:txBody>
          <a:bodyPr anchor="ctr"/>
          <a:lstStyle/>
          <a:p>
            <a:pPr lvl="0"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/>
            </a:pPr>
            <a:endParaRPr lang="es-EC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 startAt="6"/>
            </a:pPr>
            <a:endParaRPr lang="es-EC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 startAt="6"/>
            </a:pPr>
            <a:r>
              <a:rPr lang="es-EC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El 65% de las Pymes utilizan la tecnología móvil integrada y el 10% de los trabajadores de    las empresas trabajan remotamente, en promedio.</a:t>
            </a:r>
          </a:p>
          <a:p>
            <a:pPr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 startAt="6"/>
            </a:pPr>
            <a:r>
              <a:rPr lang="es-EC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El 52% de los negocios utilizan la nube y el 38% expresaron que es esencial para sus negocios.</a:t>
            </a:r>
          </a:p>
          <a:p>
            <a:pPr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 startAt="6"/>
            </a:pPr>
            <a:r>
              <a:rPr lang="es-EC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La protección de la información de negocio es importante y más de 60% de empresas han implementado medidas de seguridad.</a:t>
            </a:r>
          </a:p>
          <a:p>
            <a:pPr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 startAt="6"/>
            </a:pPr>
            <a:r>
              <a:rPr lang="es-EC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Las igualdad de género es importante: 45% de las posiciones de liderazgo son ocupadas por mujeres y el 55% dice que conseguir paridad de género es un factor de contratación.</a:t>
            </a:r>
          </a:p>
          <a:p>
            <a:pPr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 startAt="6"/>
            </a:pPr>
            <a:r>
              <a:rPr lang="es-EC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Finalmente, el 92% de las empresas pequeñas y medianas han implementando prácticas que minimizan su impacto en el ambiente.</a:t>
            </a:r>
          </a:p>
          <a:p>
            <a:pPr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 startAt="6"/>
            </a:pPr>
            <a:endParaRPr lang="es-EC" sz="1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Font typeface="+mj-lt"/>
              <a:buAutoNum type="arabicPeriod" startAt="6"/>
            </a:pPr>
            <a:endParaRPr lang="es-EC" sz="1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3000"/>
              </a:spcBef>
              <a:spcAft>
                <a:spcPts val="0"/>
              </a:spcAft>
              <a:buNone/>
            </a:pPr>
            <a:endParaRPr lang="es-EC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4478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r>
              <a:rPr lang="es-EC" sz="280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Resultados clave</a:t>
            </a:r>
            <a:endParaRPr lang="es-EC" sz="2800" dirty="0">
              <a:solidFill>
                <a:srgbClr val="0043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0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719848"/>
              </p:ext>
            </p:extLst>
          </p:nvPr>
        </p:nvGraphicFramePr>
        <p:xfrm>
          <a:off x="333802" y="1446793"/>
          <a:ext cx="8420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09600" y="323555"/>
            <a:ext cx="8229600" cy="8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Número de empleados</a:t>
            </a:r>
            <a:endParaRPr lang="es-EC" sz="2800" kern="0" dirty="0">
              <a:solidFill>
                <a:srgbClr val="00438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82197" y="3389389"/>
            <a:ext cx="2223504" cy="668261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 sz="1800" b="1" dirty="0"/>
              <a:t>Mediana:</a:t>
            </a:r>
          </a:p>
          <a:p>
            <a:pPr algn="ctr"/>
            <a:r>
              <a:rPr lang="es-EC" sz="1800" b="1" dirty="0"/>
              <a:t>12 Empleados</a:t>
            </a:r>
          </a:p>
        </p:txBody>
      </p:sp>
    </p:spTree>
    <p:extLst>
      <p:ext uri="{BB962C8B-B14F-4D97-AF65-F5344CB8AC3E}">
        <p14:creationId xmlns:p14="http://schemas.microsoft.com/office/powerpoint/2010/main" val="224856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319179"/>
              </p:ext>
            </p:extLst>
          </p:nvPr>
        </p:nvGraphicFramePr>
        <p:xfrm>
          <a:off x="304800" y="1417638"/>
          <a:ext cx="8534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09600" y="328562"/>
            <a:ext cx="8229600" cy="740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Sector empresarial</a:t>
            </a:r>
            <a:endParaRPr lang="es-EC" sz="2800" kern="0" dirty="0">
              <a:solidFill>
                <a:srgbClr val="0043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33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928626"/>
              </p:ext>
            </p:extLst>
          </p:nvPr>
        </p:nvGraphicFramePr>
        <p:xfrm>
          <a:off x="333802" y="1446793"/>
          <a:ext cx="8420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09600" y="427038"/>
            <a:ext cx="8229600" cy="712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Posición en la empresa</a:t>
            </a:r>
            <a:endParaRPr lang="es-EC" sz="2800" kern="0" dirty="0">
              <a:solidFill>
                <a:srgbClr val="00438C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3B8BA2-062B-41EC-B25D-1C14F63183CA}"/>
              </a:ext>
            </a:extLst>
          </p:cNvPr>
          <p:cNvSpPr/>
          <p:nvPr/>
        </p:nvSpPr>
        <p:spPr>
          <a:xfrm>
            <a:off x="5507281" y="2760739"/>
            <a:ext cx="2223504" cy="668261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 sz="1800" b="1" dirty="0"/>
              <a:t>56% Hombres</a:t>
            </a:r>
          </a:p>
          <a:p>
            <a:pPr algn="ctr"/>
            <a:r>
              <a:rPr lang="es-EC" sz="1800" b="1" dirty="0"/>
              <a:t>44% Mujeres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F6E4D2B-7B45-4BF2-B761-80FCCE72578E}"/>
              </a:ext>
            </a:extLst>
          </p:cNvPr>
          <p:cNvSpPr/>
          <p:nvPr/>
        </p:nvSpPr>
        <p:spPr>
          <a:xfrm>
            <a:off x="5507281" y="3721505"/>
            <a:ext cx="2223504" cy="668261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C" sz="1800" b="1" dirty="0"/>
              <a:t>59% entre 18 y 44 años</a:t>
            </a:r>
          </a:p>
        </p:txBody>
      </p:sp>
    </p:spTree>
    <p:extLst>
      <p:ext uri="{BB962C8B-B14F-4D97-AF65-F5344CB8AC3E}">
        <p14:creationId xmlns:p14="http://schemas.microsoft.com/office/powerpoint/2010/main" val="180966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759098"/>
              </p:ext>
            </p:extLst>
          </p:nvPr>
        </p:nvGraphicFramePr>
        <p:xfrm>
          <a:off x="524302" y="2003206"/>
          <a:ext cx="7853595" cy="4264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24302" y="860206"/>
            <a:ext cx="822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800" kern="0" dirty="0">
                <a:solidFill>
                  <a:srgbClr val="00438C"/>
                </a:solidFill>
                <a:latin typeface="Arial Black" pitchFamily="34" charset="0"/>
                <a:ea typeface="+mn-ea"/>
                <a:cs typeface="+mn-cs"/>
              </a:rPr>
              <a:t>Herramientas tecnológicas utilizadas en el negocio</a:t>
            </a:r>
            <a:endParaRPr lang="es-EC" sz="2800" kern="0" dirty="0">
              <a:solidFill>
                <a:srgbClr val="0043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28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5300" y="423034"/>
            <a:ext cx="8153400" cy="1096879"/>
          </a:xfrm>
        </p:spPr>
        <p:txBody>
          <a:bodyPr anchor="ctr"/>
          <a:lstStyle/>
          <a:p>
            <a:pPr algn="l">
              <a:spcBef>
                <a:spcPts val="0"/>
              </a:spcBef>
            </a:pPr>
            <a:r>
              <a:rPr lang="es-EC" sz="3600" dirty="0">
                <a:solidFill>
                  <a:srgbClr val="00438C"/>
                </a:solidFill>
                <a:latin typeface="Arial Black" pitchFamily="34" charset="0"/>
              </a:rPr>
              <a:t>Resultados de la Encuesta</a:t>
            </a:r>
          </a:p>
        </p:txBody>
      </p:sp>
      <p:sp>
        <p:nvSpPr>
          <p:cNvPr id="3" name="Rectangle 2"/>
          <p:cNvSpPr/>
          <p:nvPr/>
        </p:nvSpPr>
        <p:spPr>
          <a:xfrm>
            <a:off x="6629400" y="5900410"/>
            <a:ext cx="2133600" cy="72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A4F35BC4-376E-4FF5-A4FD-7AA33345C1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075" y="67433"/>
            <a:ext cx="1856509" cy="76191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3678B98-89EA-4E89-99DE-7A4CCAAFDD7C}"/>
              </a:ext>
            </a:extLst>
          </p:cNvPr>
          <p:cNvSpPr txBox="1"/>
          <p:nvPr/>
        </p:nvSpPr>
        <p:spPr>
          <a:xfrm>
            <a:off x="789709" y="1738281"/>
            <a:ext cx="797329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C" sz="1600" dirty="0">
                <a:latin typeface="+mn-lt"/>
                <a:hlinkClick r:id="rId4" action="ppaction://hlinksldjump"/>
              </a:rPr>
              <a:t>Desafíos en los negocios</a:t>
            </a:r>
            <a:endParaRPr lang="es-EC" sz="1600" dirty="0">
              <a:latin typeface="+mn-lt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es-EC" sz="1600" dirty="0">
                <a:latin typeface="+mn-lt"/>
                <a:hlinkClick r:id="rId5" action="ppaction://hlinksldjump"/>
              </a:rPr>
              <a:t>Expectativas sobre la economía nacional</a:t>
            </a:r>
            <a:endParaRPr lang="es-EC" sz="1600" dirty="0">
              <a:latin typeface="+mn-lt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s-EC" sz="1600" dirty="0">
                <a:latin typeface="+mn-lt"/>
                <a:hlinkClick r:id="rId6" action="ppaction://hlinksldjump"/>
              </a:rPr>
              <a:t>Optimismo en los negocios</a:t>
            </a:r>
            <a:endParaRPr lang="es-EC" sz="1600" dirty="0">
              <a:latin typeface="+mn-lt"/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es-EC" sz="1600" dirty="0">
                <a:latin typeface="+mn-lt"/>
                <a:hlinkClick r:id="rId7" action="ppaction://hlinksldjump"/>
              </a:rPr>
              <a:t>Planes de Inversión</a:t>
            </a:r>
            <a:endParaRPr lang="es-EC" sz="1600" dirty="0">
              <a:latin typeface="+mn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C" sz="1600" dirty="0">
                <a:latin typeface="+mn-lt"/>
                <a:hlinkClick r:id="rId8" action="ppaction://hlinksldjump"/>
              </a:rPr>
              <a:t>Inversión en el empleo</a:t>
            </a:r>
            <a:endParaRPr lang="es-EC" sz="1600" dirty="0">
              <a:latin typeface="+mn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C" sz="1600" dirty="0">
                <a:latin typeface="+mn-lt"/>
                <a:hlinkClick r:id="rId9" action="ppaction://hlinksldjump"/>
              </a:rPr>
              <a:t>Inversión en tecnología</a:t>
            </a:r>
            <a:endParaRPr lang="es-EC" sz="1600" dirty="0">
              <a:latin typeface="+mn-lt"/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es-EC" sz="1600" dirty="0">
                <a:latin typeface="+mn-lt"/>
                <a:hlinkClick r:id="rId10" action="ppaction://hlinksldjump"/>
              </a:rPr>
              <a:t>Tecnología esencial para los negocios</a:t>
            </a:r>
            <a:endParaRPr lang="es-EC" sz="1600" dirty="0">
              <a:latin typeface="+mn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C" sz="1600" dirty="0">
                <a:latin typeface="+mn-lt"/>
                <a:hlinkClick r:id="rId11" action="ppaction://hlinksldjump"/>
              </a:rPr>
              <a:t>Tecnología móvil integrada</a:t>
            </a:r>
            <a:endParaRPr lang="es-EC" sz="1600" dirty="0">
              <a:latin typeface="+mn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C" sz="1600" dirty="0">
                <a:latin typeface="+mn-lt"/>
                <a:hlinkClick r:id="rId12" action="ppaction://hlinksldjump"/>
              </a:rPr>
              <a:t>Trabajo remoto</a:t>
            </a:r>
            <a:endParaRPr lang="es-EC" sz="1600" dirty="0">
              <a:latin typeface="+mn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C" sz="1600" dirty="0">
                <a:latin typeface="+mn-lt"/>
                <a:hlinkClick r:id="rId13" action="ppaction://hlinksldjump"/>
              </a:rPr>
              <a:t>Aplicaciones móviles</a:t>
            </a:r>
            <a:endParaRPr lang="es-EC" sz="1600" dirty="0">
              <a:latin typeface="+mn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C" sz="1600" dirty="0">
                <a:latin typeface="+mn-lt"/>
                <a:hlinkClick r:id="rId14" action="ppaction://hlinksldjump"/>
              </a:rPr>
              <a:t>Redes Sociales</a:t>
            </a:r>
            <a:endParaRPr lang="es-EC" sz="1600" dirty="0">
              <a:latin typeface="+mn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C" sz="1600" dirty="0">
                <a:latin typeface="+mn-lt"/>
                <a:hlinkClick r:id="rId15" action="ppaction://hlinksldjump"/>
              </a:rPr>
              <a:t>Nube</a:t>
            </a:r>
            <a:endParaRPr lang="es-EC" sz="1600" dirty="0">
              <a:latin typeface="+mn-lt"/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es-EC" sz="1600" dirty="0">
                <a:latin typeface="+mn-lt"/>
                <a:hlinkClick r:id="rId16" action="ppaction://hlinksldjump"/>
              </a:rPr>
              <a:t>Seguridad de la Información</a:t>
            </a:r>
            <a:endParaRPr lang="es-EC" sz="1600" dirty="0">
              <a:latin typeface="+mn-lt"/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es-EC" sz="1600" dirty="0">
                <a:latin typeface="+mn-lt"/>
                <a:hlinkClick r:id="rId17" action="ppaction://hlinksldjump"/>
              </a:rPr>
              <a:t>Igualdad de género en el trabajo</a:t>
            </a:r>
            <a:endParaRPr lang="es-EC" sz="1600" dirty="0">
              <a:latin typeface="+mn-lt"/>
            </a:endParaRPr>
          </a:p>
          <a:p>
            <a:pPr marL="342900" indent="-342900">
              <a:buFont typeface="+mj-lt"/>
              <a:buAutoNum type="arabicPeriod" startAt="4"/>
            </a:pPr>
            <a:r>
              <a:rPr lang="es-EC" sz="1600" dirty="0">
                <a:latin typeface="+mn-lt"/>
                <a:hlinkClick r:id="rId18" action="ppaction://hlinksldjump"/>
              </a:rPr>
              <a:t>Prácticas ambientales</a:t>
            </a:r>
            <a:endParaRPr lang="es-EC" sz="1600" dirty="0">
              <a:latin typeface="+mn-lt"/>
            </a:endParaRPr>
          </a:p>
          <a:p>
            <a:pPr marL="800100" lvl="1" indent="-342900">
              <a:buFont typeface="+mj-lt"/>
              <a:buAutoNum type="arabicPeriod"/>
            </a:pP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46536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b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419100" y="700707"/>
            <a:ext cx="8229600" cy="770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es-EC" sz="2400" kern="0" dirty="0">
                <a:solidFill>
                  <a:srgbClr val="00438C"/>
                </a:solidFill>
                <a:latin typeface="Arial Black" panose="020B0A04020102020204" pitchFamily="34" charset="0"/>
                <a:cs typeface="Arial" pitchFamily="34" charset="0"/>
              </a:rPr>
              <a:t>Principales desafíos que enfrenta las Pymes</a:t>
            </a:r>
            <a:endParaRPr lang="es-EC" sz="2400" dirty="0">
              <a:solidFill>
                <a:srgbClr val="00438C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5895682"/>
            <a:ext cx="815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C" sz="1100" b="1" dirty="0">
                <a:solidFill>
                  <a:srgbClr val="000000"/>
                </a:solidFill>
              </a:rPr>
              <a:t>¿Cuáles son los principales desafíos que enfrenta en su negocio</a:t>
            </a:r>
            <a:r>
              <a:rPr lang="en-US" sz="1100" b="1" dirty="0">
                <a:solidFill>
                  <a:srgbClr val="000000"/>
                </a:solidFill>
              </a:rPr>
              <a:t>?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426738A2-164B-4C8F-B305-ED6186D216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392162"/>
              </p:ext>
            </p:extLst>
          </p:nvPr>
        </p:nvGraphicFramePr>
        <p:xfrm>
          <a:off x="228600" y="1524484"/>
          <a:ext cx="84201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23904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W PowerPoint template - new logo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16181</TotalTime>
  <Words>1323</Words>
  <Application>Microsoft Office PowerPoint</Application>
  <PresentationFormat>Presentación en pantalla (4:3)</PresentationFormat>
  <Paragraphs>166</Paragraphs>
  <Slides>31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5" baseType="lpstr">
      <vt:lpstr>Arial</vt:lpstr>
      <vt:lpstr>Arial Black</vt:lpstr>
      <vt:lpstr>Calibri</vt:lpstr>
      <vt:lpstr>OW PowerPoint template - new logo</vt:lpstr>
      <vt:lpstr>Presentación de PowerPoint</vt:lpstr>
      <vt:lpstr> Metodología</vt:lpstr>
      <vt:lpstr>Presentación de PowerPoint</vt:lpstr>
      <vt:lpstr> </vt:lpstr>
      <vt:lpstr> </vt:lpstr>
      <vt:lpstr> </vt:lpstr>
      <vt:lpstr> </vt:lpstr>
      <vt:lpstr>Presentación de PowerPoint</vt:lpstr>
      <vt:lpstr> </vt:lpstr>
      <vt:lpstr> Las Pymes dicen que la economía en 2019 será mejor</vt:lpstr>
      <vt:lpstr>Las Pymes dicen que la economía en 2019 será mejor</vt:lpstr>
      <vt:lpstr>Las Pymes dicen que 2019 será un mejor año para sus negocios</vt:lpstr>
      <vt:lpstr> Las Pymes dicen que 2019 será un mejor año para sus negocios</vt:lpstr>
      <vt:lpstr>Presentación de PowerPoint</vt:lpstr>
      <vt:lpstr>Presentación de PowerPoint</vt:lpstr>
      <vt:lpstr> </vt:lpstr>
      <vt:lpstr> </vt:lpstr>
      <vt:lpstr>Presentación de PowerPoint</vt:lpstr>
      <vt:lpstr> </vt:lpstr>
      <vt:lpstr> </vt:lpstr>
      <vt:lpstr> </vt:lpstr>
      <vt:lpstr>Gran crecimiento en el uso de la nube</vt:lpstr>
      <vt:lpstr> La gran mayoría se preocupa por la seguridad de la información</vt:lpstr>
      <vt:lpstr>Presentación de PowerPoint</vt:lpstr>
      <vt:lpstr> </vt:lpstr>
      <vt:lpstr> </vt:lpstr>
      <vt:lpstr> </vt:lpstr>
      <vt:lpstr>Presentación de PowerPoint</vt:lpstr>
      <vt:lpstr> </vt:lpstr>
      <vt:lpstr>Resultados clave</vt:lpstr>
      <vt:lpstr>Resultados clave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Maryland State Arts Council</dc:title>
  <dc:creator>Steve Raabe</dc:creator>
  <cp:lastModifiedBy>Joselyn Sànchez</cp:lastModifiedBy>
  <cp:revision>705</cp:revision>
  <cp:lastPrinted>2016-02-05T20:56:53Z</cp:lastPrinted>
  <dcterms:created xsi:type="dcterms:W3CDTF">2013-10-25T10:25:16Z</dcterms:created>
  <dcterms:modified xsi:type="dcterms:W3CDTF">2019-04-05T19:32:50Z</dcterms:modified>
</cp:coreProperties>
</file>